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Fraunces Extra Bold"/>
      <p:regular r:id="rId17"/>
    </p:embeddedFont>
    <p:embeddedFont>
      <p:font typeface="Fraunces Extra Bold"/>
      <p:regular r:id="rId18"/>
    </p:embeddedFont>
    <p:embeddedFont>
      <p:font typeface="Nobile"/>
      <p:regular r:id="rId19"/>
    </p:embeddedFont>
    <p:embeddedFont>
      <p:font typeface="Nobile"/>
      <p:regular r:id="rId20"/>
    </p:embeddedFont>
    <p:embeddedFont>
      <p:font typeface="Nobile"/>
      <p:regular r:id="rId21"/>
    </p:embeddedFont>
    <p:embeddedFont>
      <p:font typeface="Nobile"/>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5-1.png>
</file>

<file path=ppt/media/image-5-2.png>
</file>

<file path=ppt/media/image-5-3.png>
</file>

<file path=ppt/media/image-5-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hyperlink" Target="https://www.geeksforgeeks.org/kmp-algorithm-for-pattern-searching/" TargetMode="External"/><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778240" y="0"/>
            <a:ext cx="5852160" cy="8229600"/>
          </a:xfrm>
          <a:prstGeom prst="rect">
            <a:avLst/>
          </a:prstGeom>
        </p:spPr>
      </p:pic>
      <p:sp>
        <p:nvSpPr>
          <p:cNvPr id="3" name="Text 0"/>
          <p:cNvSpPr/>
          <p:nvPr/>
        </p:nvSpPr>
        <p:spPr>
          <a:xfrm>
            <a:off x="793790" y="935950"/>
            <a:ext cx="7190661" cy="1860233"/>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Knuth–Morris–Pratt (KMP) Algorithm for DNA Pattern Matching</a:t>
            </a:r>
            <a:endParaRPr lang="en-US" sz="3900" dirty="0"/>
          </a:p>
        </p:txBody>
      </p:sp>
      <p:sp>
        <p:nvSpPr>
          <p:cNvPr id="4" name="Text 1"/>
          <p:cNvSpPr/>
          <p:nvPr/>
        </p:nvSpPr>
        <p:spPr>
          <a:xfrm>
            <a:off x="793790" y="2875478"/>
            <a:ext cx="7190661" cy="992267"/>
          </a:xfrm>
          <a:prstGeom prst="rect">
            <a:avLst/>
          </a:prstGeom>
          <a:noFill/>
          <a:ln/>
        </p:spPr>
        <p:txBody>
          <a:bodyPr wrap="square" lIns="0" tIns="0" rIns="0" bIns="0" rtlCol="0" anchor="t"/>
          <a:lstStyle/>
          <a:p>
            <a:pPr algn="l" indent="0" marL="0">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STARK DNA Pattern Matching Project</a:t>
            </a:r>
            <a:endParaRPr lang="en-US" sz="3100" dirty="0"/>
          </a:p>
        </p:txBody>
      </p:sp>
      <p:sp>
        <p:nvSpPr>
          <p:cNvPr id="5" name="Text 2"/>
          <p:cNvSpPr/>
          <p:nvPr/>
        </p:nvSpPr>
        <p:spPr>
          <a:xfrm>
            <a:off x="793790" y="4165402"/>
            <a:ext cx="7190661"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November 2025</a:t>
            </a:r>
            <a:endParaRPr lang="en-US" sz="1550" dirty="0"/>
          </a:p>
        </p:txBody>
      </p:sp>
      <p:sp>
        <p:nvSpPr>
          <p:cNvPr id="6" name="Text 3"/>
          <p:cNvSpPr/>
          <p:nvPr/>
        </p:nvSpPr>
        <p:spPr>
          <a:xfrm>
            <a:off x="793790" y="478059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Abstract</a:t>
            </a:r>
            <a:endParaRPr lang="en-US" sz="1950" dirty="0"/>
          </a:p>
        </p:txBody>
      </p:sp>
      <p:sp>
        <p:nvSpPr>
          <p:cNvPr id="7" name="Text 4"/>
          <p:cNvSpPr/>
          <p:nvPr/>
        </p:nvSpPr>
        <p:spPr>
          <a:xfrm>
            <a:off x="793790" y="5388412"/>
            <a:ext cx="7190661" cy="1905238"/>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This report provides an overview of the Knuth–Morris–Pratt (KMP) algorithm for efficient and accurate DNA pattern matching. It explores how KMP quickly identifies specific sequences within genomic data, detailing its search process, effectiveness, and real-world performance. The findings and implementation align with the documentation standards established for other algorithms in this repository.</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96835" y="272891"/>
            <a:ext cx="2167652" cy="248007"/>
          </a:xfrm>
          <a:prstGeom prst="rect">
            <a:avLst/>
          </a:prstGeom>
          <a:noFill/>
          <a:ln/>
        </p:spPr>
        <p:txBody>
          <a:bodyPr wrap="none" lIns="0" tIns="0" rIns="0" bIns="0" rtlCol="0" anchor="t"/>
          <a:lstStyle/>
          <a:p>
            <a:pPr algn="l" indent="0" marL="0">
              <a:lnSpc>
                <a:spcPts val="1950"/>
              </a:lnSpc>
              <a:buNone/>
            </a:pPr>
            <a:r>
              <a:rPr lang="en-US" sz="1550" b="1" dirty="0">
                <a:solidFill>
                  <a:srgbClr val="438951"/>
                </a:solidFill>
                <a:latin typeface="Fraunces Extra Bold" pitchFamily="34" charset="0"/>
                <a:ea typeface="Fraunces Extra Bold" pitchFamily="34" charset="-122"/>
                <a:cs typeface="Fraunces Extra Bold" pitchFamily="34" charset="-120"/>
              </a:rPr>
              <a:t>8 Experimental Setup</a:t>
            </a:r>
            <a:endParaRPr lang="en-US" sz="1550" dirty="0"/>
          </a:p>
        </p:txBody>
      </p:sp>
      <p:sp>
        <p:nvSpPr>
          <p:cNvPr id="3" name="Text 1"/>
          <p:cNvSpPr/>
          <p:nvPr/>
        </p:nvSpPr>
        <p:spPr>
          <a:xfrm>
            <a:off x="396835" y="719257"/>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Our evaluation uses two types of DNA data: synthetic sequences (random combinations of A, C, G, T) and real genome data from NCBI. We performed several benchmarks to test KMP's performance:</a:t>
            </a:r>
            <a:endParaRPr lang="en-US" sz="750" dirty="0"/>
          </a:p>
        </p:txBody>
      </p:sp>
      <p:sp>
        <p:nvSpPr>
          <p:cNvPr id="4" name="Text 2"/>
          <p:cNvSpPr/>
          <p:nvPr/>
        </p:nvSpPr>
        <p:spPr>
          <a:xfrm>
            <a:off x="396835" y="989409"/>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1"/>
            </a:pPr>
            <a:r>
              <a:rPr lang="en-US" sz="750" dirty="0">
                <a:solidFill>
                  <a:srgbClr val="405449"/>
                </a:solidFill>
                <a:latin typeface="Nobile" pitchFamily="34" charset="0"/>
                <a:ea typeface="Nobile" pitchFamily="34" charset="-122"/>
                <a:cs typeface="Nobile" pitchFamily="34" charset="-120"/>
              </a:rPr>
              <a:t>How pattern length affects speed (with a fixed text size).</a:t>
            </a:r>
            <a:endParaRPr lang="en-US" sz="750" dirty="0"/>
          </a:p>
        </p:txBody>
      </p:sp>
      <p:sp>
        <p:nvSpPr>
          <p:cNvPr id="5" name="Text 3"/>
          <p:cNvSpPr/>
          <p:nvPr/>
        </p:nvSpPr>
        <p:spPr>
          <a:xfrm>
            <a:off x="396835" y="1182648"/>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2"/>
            </a:pPr>
            <a:r>
              <a:rPr lang="en-US" sz="750" dirty="0">
                <a:solidFill>
                  <a:srgbClr val="405449"/>
                </a:solidFill>
                <a:latin typeface="Nobile" pitchFamily="34" charset="0"/>
                <a:ea typeface="Nobile" pitchFamily="34" charset="-122"/>
                <a:cs typeface="Nobile" pitchFamily="34" charset="-120"/>
              </a:rPr>
              <a:t>How text length affects speed (with a fixed pattern length).</a:t>
            </a:r>
            <a:endParaRPr lang="en-US" sz="750" dirty="0"/>
          </a:p>
        </p:txBody>
      </p:sp>
      <p:sp>
        <p:nvSpPr>
          <p:cNvPr id="6" name="Text 4"/>
          <p:cNvSpPr/>
          <p:nvPr/>
        </p:nvSpPr>
        <p:spPr>
          <a:xfrm>
            <a:off x="396835" y="1375886"/>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3"/>
            </a:pPr>
            <a:r>
              <a:rPr lang="en-US" sz="750" dirty="0">
                <a:solidFill>
                  <a:srgbClr val="405449"/>
                </a:solidFill>
                <a:latin typeface="Nobile" pitchFamily="34" charset="0"/>
                <a:ea typeface="Nobile" pitchFamily="34" charset="-122"/>
                <a:cs typeface="Nobile" pitchFamily="34" charset="-120"/>
              </a:rPr>
              <a:t>Searching for multiple patterns within the same text.</a:t>
            </a:r>
            <a:endParaRPr lang="en-US" sz="750" dirty="0"/>
          </a:p>
        </p:txBody>
      </p:sp>
      <p:sp>
        <p:nvSpPr>
          <p:cNvPr id="7" name="Text 5"/>
          <p:cNvSpPr/>
          <p:nvPr/>
        </p:nvSpPr>
        <p:spPr>
          <a:xfrm>
            <a:off x="396835" y="1569125"/>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4"/>
            </a:pPr>
            <a:r>
              <a:rPr lang="en-US" sz="750" dirty="0">
                <a:solidFill>
                  <a:srgbClr val="405449"/>
                </a:solidFill>
                <a:latin typeface="Nobile" pitchFamily="34" charset="0"/>
                <a:ea typeface="Nobile" pitchFamily="34" charset="-122"/>
                <a:cs typeface="Nobile" pitchFamily="34" charset="-120"/>
              </a:rPr>
              <a:t>Running KMP on various FASTA genome files.</a:t>
            </a:r>
            <a:endParaRPr lang="en-US" sz="750" dirty="0"/>
          </a:p>
        </p:txBody>
      </p:sp>
      <p:sp>
        <p:nvSpPr>
          <p:cNvPr id="8" name="Text 6"/>
          <p:cNvSpPr/>
          <p:nvPr/>
        </p:nvSpPr>
        <p:spPr>
          <a:xfrm>
            <a:off x="396835" y="1839278"/>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All benchmark results are saved in JSON format (e.g., KMP/benchmark results.json).</a:t>
            </a:r>
            <a:endParaRPr lang="en-US" sz="750" dirty="0"/>
          </a:p>
        </p:txBody>
      </p:sp>
      <p:sp>
        <p:nvSpPr>
          <p:cNvPr id="9" name="Text 7"/>
          <p:cNvSpPr/>
          <p:nvPr/>
        </p:nvSpPr>
        <p:spPr>
          <a:xfrm>
            <a:off x="396835" y="2146697"/>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3B4540"/>
                </a:solidFill>
                <a:latin typeface="Fraunces Extra Bold" pitchFamily="34" charset="0"/>
                <a:ea typeface="Fraunces Extra Bold" pitchFamily="34" charset="-122"/>
                <a:cs typeface="Fraunces Extra Bold" pitchFamily="34" charset="-120"/>
              </a:rPr>
              <a:t>9 Results</a:t>
            </a:r>
            <a:endParaRPr lang="en-US" sz="1150" dirty="0"/>
          </a:p>
        </p:txBody>
      </p:sp>
      <p:sp>
        <p:nvSpPr>
          <p:cNvPr id="10" name="Text 8"/>
          <p:cNvSpPr/>
          <p:nvPr/>
        </p:nvSpPr>
        <p:spPr>
          <a:xfrm>
            <a:off x="396835" y="2372320"/>
            <a:ext cx="1498283" cy="155019"/>
          </a:xfrm>
          <a:prstGeom prst="rect">
            <a:avLst/>
          </a:prstGeom>
          <a:noFill/>
          <a:ln/>
        </p:spPr>
        <p:txBody>
          <a:bodyPr wrap="none" lIns="0" tIns="0" rIns="0" bIns="0" rtlCol="0" anchor="t"/>
          <a:lstStyle/>
          <a:p>
            <a:pPr algn="l" indent="0" marL="0">
              <a:lnSpc>
                <a:spcPts val="1200"/>
              </a:lnSpc>
              <a:buNone/>
            </a:pPr>
            <a:r>
              <a:rPr lang="en-US" sz="950" b="1" dirty="0">
                <a:solidFill>
                  <a:srgbClr val="3B4540"/>
                </a:solidFill>
                <a:latin typeface="Fraunces Extra Bold" pitchFamily="34" charset="0"/>
                <a:ea typeface="Fraunces Extra Bold" pitchFamily="34" charset="-122"/>
                <a:cs typeface="Fraunces Extra Bold" pitchFamily="34" charset="-120"/>
              </a:rPr>
              <a:t>9.1 Synthetic Sequences</a:t>
            </a:r>
            <a:endParaRPr lang="en-US" sz="950" dirty="0"/>
          </a:p>
        </p:txBody>
      </p:sp>
      <p:sp>
        <p:nvSpPr>
          <p:cNvPr id="11" name="Text 9"/>
          <p:cNvSpPr/>
          <p:nvPr/>
        </p:nvSpPr>
        <p:spPr>
          <a:xfrm>
            <a:off x="396835" y="2676168"/>
            <a:ext cx="13836729" cy="317183"/>
          </a:xfrm>
          <a:prstGeom prst="rect">
            <a:avLst/>
          </a:prstGeom>
          <a:noFill/>
          <a:ln/>
        </p:spPr>
        <p:txBody>
          <a:bodyPr wrap="squar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When searching through synthetic DNA sequences ranging from 10,000 to 1,000,000 characters, and using patterns between 20-100 characters long, KMP showed consistent performance. The total search time increased directly with the length of the text, confirming its efficient linear-time (O(n)) behavior.</a:t>
            </a:r>
            <a:endParaRPr lang="en-US" sz="750" dirty="0"/>
          </a:p>
        </p:txBody>
      </p:sp>
      <p:sp>
        <p:nvSpPr>
          <p:cNvPr id="12" name="Text 10"/>
          <p:cNvSpPr/>
          <p:nvPr/>
        </p:nvSpPr>
        <p:spPr>
          <a:xfrm>
            <a:off x="396835" y="3142178"/>
            <a:ext cx="1240393" cy="155019"/>
          </a:xfrm>
          <a:prstGeom prst="rect">
            <a:avLst/>
          </a:prstGeom>
          <a:noFill/>
          <a:ln/>
        </p:spPr>
        <p:txBody>
          <a:bodyPr wrap="none" lIns="0" tIns="0" rIns="0" bIns="0" rtlCol="0" anchor="t"/>
          <a:lstStyle/>
          <a:p>
            <a:pPr algn="l" indent="0" marL="0">
              <a:lnSpc>
                <a:spcPts val="1200"/>
              </a:lnSpc>
              <a:buNone/>
            </a:pPr>
            <a:r>
              <a:rPr lang="en-US" sz="950" b="1" dirty="0">
                <a:solidFill>
                  <a:srgbClr val="3B4540"/>
                </a:solidFill>
                <a:latin typeface="Fraunces Extra Bold" pitchFamily="34" charset="0"/>
                <a:ea typeface="Fraunces Extra Bold" pitchFamily="34" charset="-122"/>
                <a:cs typeface="Fraunces Extra Bold" pitchFamily="34" charset="-120"/>
              </a:rPr>
              <a:t>9.2 Real Genomes</a:t>
            </a:r>
            <a:endParaRPr lang="en-US" sz="950" dirty="0"/>
          </a:p>
        </p:txBody>
      </p:sp>
      <p:sp>
        <p:nvSpPr>
          <p:cNvPr id="13" name="Text 11"/>
          <p:cNvSpPr/>
          <p:nvPr/>
        </p:nvSpPr>
        <p:spPr>
          <a:xfrm>
            <a:off x="396835" y="3446026"/>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On real bacterial genomes (typically 4-6 million base pairs), KMP processed the sequences very quickly, reaching speeds of tens of megabytes per second (Mbp/s) on a standard laptop CPU. This demonstrates its linear-time efficiency even with complex biological data.</a:t>
            </a:r>
            <a:endParaRPr lang="en-US" sz="750" dirty="0"/>
          </a:p>
        </p:txBody>
      </p:sp>
      <p:sp>
        <p:nvSpPr>
          <p:cNvPr id="14" name="Shape 12"/>
          <p:cNvSpPr/>
          <p:nvPr/>
        </p:nvSpPr>
        <p:spPr>
          <a:xfrm>
            <a:off x="396835" y="3716179"/>
            <a:ext cx="13836729" cy="893921"/>
          </a:xfrm>
          <a:prstGeom prst="roundRect">
            <a:avLst>
              <a:gd name="adj" fmla="val 9991"/>
            </a:avLst>
          </a:prstGeom>
          <a:noFill/>
          <a:ln w="7620">
            <a:solidFill>
              <a:srgbClr val="000000">
                <a:alpha val="8000"/>
              </a:srgbClr>
            </a:solidFill>
            <a:prstDash val="solid"/>
          </a:ln>
        </p:spPr>
      </p:sp>
      <p:sp>
        <p:nvSpPr>
          <p:cNvPr id="15" name="Shape 13"/>
          <p:cNvSpPr/>
          <p:nvPr/>
        </p:nvSpPr>
        <p:spPr>
          <a:xfrm>
            <a:off x="404455" y="3723799"/>
            <a:ext cx="13821489" cy="292894"/>
          </a:xfrm>
          <a:prstGeom prst="rect">
            <a:avLst/>
          </a:prstGeom>
          <a:solidFill>
            <a:srgbClr val="FFFFFF">
              <a:alpha val="4000"/>
            </a:srgbClr>
          </a:solidFill>
          <a:ln/>
        </p:spPr>
      </p:sp>
      <p:sp>
        <p:nvSpPr>
          <p:cNvPr id="16" name="Text 14"/>
          <p:cNvSpPr/>
          <p:nvPr/>
        </p:nvSpPr>
        <p:spPr>
          <a:xfrm>
            <a:off x="503753" y="3790950"/>
            <a:ext cx="2562106" cy="158591"/>
          </a:xfrm>
          <a:prstGeom prst="rect">
            <a:avLst/>
          </a:prstGeom>
          <a:noFill/>
          <a:ln/>
        </p:spPr>
        <p:txBody>
          <a:bodyPr wrap="none" lIns="0" tIns="0" rIns="0" bIns="0" rtlCol="0" anchor="t"/>
          <a:lstStyle/>
          <a:p>
            <a:pPr algn="l" indent="0" marL="0">
              <a:lnSpc>
                <a:spcPts val="1250"/>
              </a:lnSpc>
              <a:buNone/>
            </a:pPr>
            <a:r>
              <a:rPr lang="en-US" sz="750" b="1" dirty="0">
                <a:solidFill>
                  <a:srgbClr val="405449"/>
                </a:solidFill>
                <a:latin typeface="Nobile" pitchFamily="34" charset="0"/>
                <a:ea typeface="Nobile" pitchFamily="34" charset="-122"/>
                <a:cs typeface="Nobile" pitchFamily="34" charset="-120"/>
              </a:rPr>
              <a:t>Metric</a:t>
            </a:r>
            <a:endParaRPr lang="en-US" sz="750" dirty="0"/>
          </a:p>
        </p:txBody>
      </p:sp>
      <p:sp>
        <p:nvSpPr>
          <p:cNvPr id="17" name="Text 15"/>
          <p:cNvSpPr/>
          <p:nvPr/>
        </p:nvSpPr>
        <p:spPr>
          <a:xfrm>
            <a:off x="3271838" y="3790950"/>
            <a:ext cx="2558296" cy="158591"/>
          </a:xfrm>
          <a:prstGeom prst="rect">
            <a:avLst/>
          </a:prstGeom>
          <a:noFill/>
          <a:ln/>
        </p:spPr>
        <p:txBody>
          <a:bodyPr wrap="none" lIns="0" tIns="0" rIns="0" bIns="0" rtlCol="0" anchor="t"/>
          <a:lstStyle/>
          <a:p>
            <a:pPr algn="l" indent="0" marL="0">
              <a:lnSpc>
                <a:spcPts val="1250"/>
              </a:lnSpc>
              <a:buNone/>
            </a:pPr>
            <a:r>
              <a:rPr lang="en-US" sz="750" b="1" dirty="0">
                <a:solidFill>
                  <a:srgbClr val="405449"/>
                </a:solidFill>
                <a:latin typeface="Nobile" pitchFamily="34" charset="0"/>
                <a:ea typeface="Nobile" pitchFamily="34" charset="-122"/>
                <a:cs typeface="Nobile" pitchFamily="34" charset="-120"/>
              </a:rPr>
              <a:t>Min</a:t>
            </a:r>
            <a:endParaRPr lang="en-US" sz="750" dirty="0"/>
          </a:p>
        </p:txBody>
      </p:sp>
      <p:sp>
        <p:nvSpPr>
          <p:cNvPr id="18" name="Text 16"/>
          <p:cNvSpPr/>
          <p:nvPr/>
        </p:nvSpPr>
        <p:spPr>
          <a:xfrm>
            <a:off x="6036112" y="3790950"/>
            <a:ext cx="2558296" cy="158591"/>
          </a:xfrm>
          <a:prstGeom prst="rect">
            <a:avLst/>
          </a:prstGeom>
          <a:noFill/>
          <a:ln/>
        </p:spPr>
        <p:txBody>
          <a:bodyPr wrap="none" lIns="0" tIns="0" rIns="0" bIns="0" rtlCol="0" anchor="t"/>
          <a:lstStyle/>
          <a:p>
            <a:pPr algn="l" indent="0" marL="0">
              <a:lnSpc>
                <a:spcPts val="1250"/>
              </a:lnSpc>
              <a:buNone/>
            </a:pPr>
            <a:r>
              <a:rPr lang="en-US" sz="750" b="1" dirty="0">
                <a:solidFill>
                  <a:srgbClr val="405449"/>
                </a:solidFill>
                <a:latin typeface="Nobile" pitchFamily="34" charset="0"/>
                <a:ea typeface="Nobile" pitchFamily="34" charset="-122"/>
                <a:cs typeface="Nobile" pitchFamily="34" charset="-120"/>
              </a:rPr>
              <a:t>Median</a:t>
            </a:r>
            <a:endParaRPr lang="en-US" sz="750" dirty="0"/>
          </a:p>
        </p:txBody>
      </p:sp>
      <p:sp>
        <p:nvSpPr>
          <p:cNvPr id="19" name="Text 17"/>
          <p:cNvSpPr/>
          <p:nvPr/>
        </p:nvSpPr>
        <p:spPr>
          <a:xfrm>
            <a:off x="8800386" y="3790950"/>
            <a:ext cx="2558296" cy="158591"/>
          </a:xfrm>
          <a:prstGeom prst="rect">
            <a:avLst/>
          </a:prstGeom>
          <a:noFill/>
          <a:ln/>
        </p:spPr>
        <p:txBody>
          <a:bodyPr wrap="none" lIns="0" tIns="0" rIns="0" bIns="0" rtlCol="0" anchor="t"/>
          <a:lstStyle/>
          <a:p>
            <a:pPr algn="l" indent="0" marL="0">
              <a:lnSpc>
                <a:spcPts val="1250"/>
              </a:lnSpc>
              <a:buNone/>
            </a:pPr>
            <a:r>
              <a:rPr lang="en-US" sz="750" b="1" dirty="0">
                <a:solidFill>
                  <a:srgbClr val="405449"/>
                </a:solidFill>
                <a:latin typeface="Nobile" pitchFamily="34" charset="0"/>
                <a:ea typeface="Nobile" pitchFamily="34" charset="-122"/>
                <a:cs typeface="Nobile" pitchFamily="34" charset="-120"/>
              </a:rPr>
              <a:t>Mean</a:t>
            </a:r>
            <a:endParaRPr lang="en-US" sz="750" dirty="0"/>
          </a:p>
        </p:txBody>
      </p:sp>
      <p:sp>
        <p:nvSpPr>
          <p:cNvPr id="20" name="Text 18"/>
          <p:cNvSpPr/>
          <p:nvPr/>
        </p:nvSpPr>
        <p:spPr>
          <a:xfrm>
            <a:off x="11564660" y="3790950"/>
            <a:ext cx="2562106" cy="158591"/>
          </a:xfrm>
          <a:prstGeom prst="rect">
            <a:avLst/>
          </a:prstGeom>
          <a:noFill/>
          <a:ln/>
        </p:spPr>
        <p:txBody>
          <a:bodyPr wrap="none" lIns="0" tIns="0" rIns="0" bIns="0" rtlCol="0" anchor="t"/>
          <a:lstStyle/>
          <a:p>
            <a:pPr algn="l" indent="0" marL="0">
              <a:lnSpc>
                <a:spcPts val="1250"/>
              </a:lnSpc>
              <a:buNone/>
            </a:pPr>
            <a:r>
              <a:rPr lang="en-US" sz="750" b="1" dirty="0">
                <a:solidFill>
                  <a:srgbClr val="405449"/>
                </a:solidFill>
                <a:latin typeface="Nobile" pitchFamily="34" charset="0"/>
                <a:ea typeface="Nobile" pitchFamily="34" charset="-122"/>
                <a:cs typeface="Nobile" pitchFamily="34" charset="-120"/>
              </a:rPr>
              <a:t>Max</a:t>
            </a:r>
            <a:endParaRPr lang="en-US" sz="750" dirty="0"/>
          </a:p>
        </p:txBody>
      </p:sp>
      <p:sp>
        <p:nvSpPr>
          <p:cNvPr id="21" name="Shape 19"/>
          <p:cNvSpPr/>
          <p:nvPr/>
        </p:nvSpPr>
        <p:spPr>
          <a:xfrm>
            <a:off x="404455" y="4016693"/>
            <a:ext cx="13821489" cy="292894"/>
          </a:xfrm>
          <a:prstGeom prst="rect">
            <a:avLst/>
          </a:prstGeom>
          <a:solidFill>
            <a:srgbClr val="000000">
              <a:alpha val="4000"/>
            </a:srgbClr>
          </a:solidFill>
          <a:ln/>
        </p:spPr>
      </p:sp>
      <p:sp>
        <p:nvSpPr>
          <p:cNvPr id="22" name="Text 20"/>
          <p:cNvSpPr/>
          <p:nvPr/>
        </p:nvSpPr>
        <p:spPr>
          <a:xfrm>
            <a:off x="503753" y="4083844"/>
            <a:ext cx="256210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Speed (Mbp/s)</a:t>
            </a:r>
            <a:endParaRPr lang="en-US" sz="750" dirty="0"/>
          </a:p>
        </p:txBody>
      </p:sp>
      <p:sp>
        <p:nvSpPr>
          <p:cNvPr id="23" name="Text 21"/>
          <p:cNvSpPr/>
          <p:nvPr/>
        </p:nvSpPr>
        <p:spPr>
          <a:xfrm>
            <a:off x="3271838" y="4083844"/>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24" name="Text 22"/>
          <p:cNvSpPr/>
          <p:nvPr/>
        </p:nvSpPr>
        <p:spPr>
          <a:xfrm>
            <a:off x="6036112" y="4083844"/>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25" name="Text 23"/>
          <p:cNvSpPr/>
          <p:nvPr/>
        </p:nvSpPr>
        <p:spPr>
          <a:xfrm>
            <a:off x="8800386" y="4083844"/>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26" name="Text 24"/>
          <p:cNvSpPr/>
          <p:nvPr/>
        </p:nvSpPr>
        <p:spPr>
          <a:xfrm>
            <a:off x="11564660" y="4083844"/>
            <a:ext cx="256210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27" name="Shape 25"/>
          <p:cNvSpPr/>
          <p:nvPr/>
        </p:nvSpPr>
        <p:spPr>
          <a:xfrm>
            <a:off x="404455" y="4309586"/>
            <a:ext cx="13821489" cy="292894"/>
          </a:xfrm>
          <a:prstGeom prst="rect">
            <a:avLst/>
          </a:prstGeom>
          <a:solidFill>
            <a:srgbClr val="FFFFFF">
              <a:alpha val="4000"/>
            </a:srgbClr>
          </a:solidFill>
          <a:ln/>
        </p:spPr>
      </p:sp>
      <p:sp>
        <p:nvSpPr>
          <p:cNvPr id="28" name="Text 26"/>
          <p:cNvSpPr/>
          <p:nvPr/>
        </p:nvSpPr>
        <p:spPr>
          <a:xfrm>
            <a:off x="503753" y="4376738"/>
            <a:ext cx="256210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Time (ms)</a:t>
            </a:r>
            <a:endParaRPr lang="en-US" sz="750" dirty="0"/>
          </a:p>
        </p:txBody>
      </p:sp>
      <p:sp>
        <p:nvSpPr>
          <p:cNvPr id="29" name="Text 27"/>
          <p:cNvSpPr/>
          <p:nvPr/>
        </p:nvSpPr>
        <p:spPr>
          <a:xfrm>
            <a:off x="3271838" y="4376738"/>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30" name="Text 28"/>
          <p:cNvSpPr/>
          <p:nvPr/>
        </p:nvSpPr>
        <p:spPr>
          <a:xfrm>
            <a:off x="6036112" y="4376738"/>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31" name="Text 29"/>
          <p:cNvSpPr/>
          <p:nvPr/>
        </p:nvSpPr>
        <p:spPr>
          <a:xfrm>
            <a:off x="8800386" y="4376738"/>
            <a:ext cx="255829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32" name="Text 30"/>
          <p:cNvSpPr/>
          <p:nvPr/>
        </p:nvSpPr>
        <p:spPr>
          <a:xfrm>
            <a:off x="11564660" y="4376738"/>
            <a:ext cx="2562106"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a:t>
            </a:r>
            <a:endParaRPr lang="en-US" sz="750" dirty="0"/>
          </a:p>
        </p:txBody>
      </p:sp>
      <p:sp>
        <p:nvSpPr>
          <p:cNvPr id="33" name="Text 31"/>
          <p:cNvSpPr/>
          <p:nvPr/>
        </p:nvSpPr>
        <p:spPr>
          <a:xfrm>
            <a:off x="396835" y="4721662"/>
            <a:ext cx="13836729" cy="127040"/>
          </a:xfrm>
          <a:prstGeom prst="rect">
            <a:avLst/>
          </a:prstGeom>
          <a:noFill/>
          <a:ln/>
        </p:spPr>
        <p:txBody>
          <a:bodyPr wrap="none" lIns="0" tIns="0" rIns="0" bIns="0" rtlCol="0" anchor="t"/>
          <a:lstStyle/>
          <a:p>
            <a:pPr algn="l" indent="0" marL="0">
              <a:lnSpc>
                <a:spcPts val="1000"/>
              </a:lnSpc>
              <a:buNone/>
            </a:pPr>
            <a:r>
              <a:rPr lang="en-US" sz="600" dirty="0">
                <a:solidFill>
                  <a:srgbClr val="405449"/>
                </a:solidFill>
                <a:latin typeface="Nobile" pitchFamily="34" charset="0"/>
                <a:ea typeface="Nobile" pitchFamily="34" charset="-122"/>
                <a:cs typeface="Nobile" pitchFamily="34" charset="-120"/>
              </a:rPr>
              <a:t>Table 1: Summary placeholder; see notebook for concrete numbers.</a:t>
            </a:r>
            <a:endParaRPr lang="en-US" sz="600" dirty="0"/>
          </a:p>
        </p:txBody>
      </p:sp>
      <p:sp>
        <p:nvSpPr>
          <p:cNvPr id="34" name="Text 32"/>
          <p:cNvSpPr/>
          <p:nvPr/>
        </p:nvSpPr>
        <p:spPr>
          <a:xfrm>
            <a:off x="396835" y="4997529"/>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3B4540"/>
                </a:solidFill>
                <a:latin typeface="Fraunces Extra Bold" pitchFamily="34" charset="0"/>
                <a:ea typeface="Fraunces Extra Bold" pitchFamily="34" charset="-122"/>
                <a:cs typeface="Fraunces Extra Bold" pitchFamily="34" charset="-120"/>
              </a:rPr>
              <a:t>10 Discussion</a:t>
            </a:r>
            <a:endParaRPr lang="en-US" sz="1150" dirty="0"/>
          </a:p>
        </p:txBody>
      </p:sp>
      <p:sp>
        <p:nvSpPr>
          <p:cNvPr id="35" name="Text 33"/>
          <p:cNvSpPr/>
          <p:nvPr/>
        </p:nvSpPr>
        <p:spPr>
          <a:xfrm>
            <a:off x="396835" y="5332333"/>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KMP provides predictable linear-time behavior independent of pattern content, in contrast to Boyer–Moore which benefits from larger shifts on average. For DNA alphabets, KMP is robust and memory-light, making it a great baseline for exact matching.</a:t>
            </a:r>
            <a:endParaRPr lang="en-US" sz="750" dirty="0"/>
          </a:p>
        </p:txBody>
      </p:sp>
      <p:sp>
        <p:nvSpPr>
          <p:cNvPr id="36" name="Text 34"/>
          <p:cNvSpPr/>
          <p:nvPr/>
        </p:nvSpPr>
        <p:spPr>
          <a:xfrm>
            <a:off x="396835" y="5639753"/>
            <a:ext cx="2337792" cy="185976"/>
          </a:xfrm>
          <a:prstGeom prst="rect">
            <a:avLst/>
          </a:prstGeom>
          <a:noFill/>
          <a:ln/>
        </p:spPr>
        <p:txBody>
          <a:bodyPr wrap="none" lIns="0" tIns="0" rIns="0" bIns="0" rtlCol="0" anchor="t"/>
          <a:lstStyle/>
          <a:p>
            <a:pPr algn="l" indent="0" marL="0">
              <a:lnSpc>
                <a:spcPts val="1450"/>
              </a:lnSpc>
              <a:buNone/>
            </a:pPr>
            <a:r>
              <a:rPr lang="en-US" sz="1150" b="1" dirty="0">
                <a:solidFill>
                  <a:srgbClr val="3B4540"/>
                </a:solidFill>
                <a:latin typeface="Fraunces Extra Bold" pitchFamily="34" charset="0"/>
                <a:ea typeface="Fraunces Extra Bold" pitchFamily="34" charset="-122"/>
                <a:cs typeface="Fraunces Extra Bold" pitchFamily="34" charset="-120"/>
              </a:rPr>
              <a:t>11 Conclusion and Future Work</a:t>
            </a:r>
            <a:endParaRPr lang="en-US" sz="1150" dirty="0"/>
          </a:p>
        </p:txBody>
      </p:sp>
      <p:sp>
        <p:nvSpPr>
          <p:cNvPr id="37" name="Text 35"/>
          <p:cNvSpPr/>
          <p:nvPr/>
        </p:nvSpPr>
        <p:spPr>
          <a:xfrm>
            <a:off x="396835" y="5974556"/>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KMP achieves O(n + m) performance for exact DNA pattern matching with minimal memory overhead. Future work includes: multi-pattern automata (Aho–Corasick), approximate matching, SIMD acceleration, and parallelization.</a:t>
            </a:r>
            <a:endParaRPr lang="en-US" sz="750" dirty="0"/>
          </a:p>
        </p:txBody>
      </p:sp>
      <p:sp>
        <p:nvSpPr>
          <p:cNvPr id="38" name="Text 36"/>
          <p:cNvSpPr/>
          <p:nvPr/>
        </p:nvSpPr>
        <p:spPr>
          <a:xfrm>
            <a:off x="396835" y="6281976"/>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3B4540"/>
                </a:solidFill>
                <a:latin typeface="Fraunces Extra Bold" pitchFamily="34" charset="0"/>
                <a:ea typeface="Fraunces Extra Bold" pitchFamily="34" charset="-122"/>
                <a:cs typeface="Fraunces Extra Bold" pitchFamily="34" charset="-120"/>
              </a:rPr>
              <a:t>Reproducibility</a:t>
            </a:r>
            <a:endParaRPr lang="en-US" sz="1150" dirty="0"/>
          </a:p>
        </p:txBody>
      </p:sp>
      <p:sp>
        <p:nvSpPr>
          <p:cNvPr id="39" name="Text 37"/>
          <p:cNvSpPr/>
          <p:nvPr/>
        </p:nvSpPr>
        <p:spPr>
          <a:xfrm>
            <a:off x="396835" y="6616779"/>
            <a:ext cx="13836729"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405449"/>
                </a:solidFill>
                <a:latin typeface="Nobile" pitchFamily="34" charset="0"/>
                <a:ea typeface="Nobile" pitchFamily="34" charset="-122"/>
                <a:cs typeface="Nobile" pitchFamily="34" charset="-120"/>
              </a:rPr>
              <a:t>Code:</a:t>
            </a:r>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 KMP/kmp.py, benchmarks in KMP/benchmark.py, notebook KMP/kmp nb.ipynb.</a:t>
            </a:r>
            <a:endParaRPr lang="en-US" sz="750" dirty="0"/>
          </a:p>
        </p:txBody>
      </p:sp>
      <p:sp>
        <p:nvSpPr>
          <p:cNvPr id="40" name="Text 38"/>
          <p:cNvSpPr/>
          <p:nvPr/>
        </p:nvSpPr>
        <p:spPr>
          <a:xfrm>
            <a:off x="396835" y="6810018"/>
            <a:ext cx="13836729"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405449"/>
                </a:solidFill>
                <a:latin typeface="Nobile" pitchFamily="34" charset="0"/>
                <a:ea typeface="Nobile" pitchFamily="34" charset="-122"/>
                <a:cs typeface="Nobile" pitchFamily="34" charset="-120"/>
              </a:rPr>
              <a:t>Datasets:</a:t>
            </a:r>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 DnA dataset/ncbi dataset/data.</a:t>
            </a:r>
            <a:endParaRPr lang="en-US" sz="750" dirty="0"/>
          </a:p>
        </p:txBody>
      </p:sp>
      <p:sp>
        <p:nvSpPr>
          <p:cNvPr id="41" name="Text 39"/>
          <p:cNvSpPr/>
          <p:nvPr/>
        </p:nvSpPr>
        <p:spPr>
          <a:xfrm>
            <a:off x="396835" y="7003256"/>
            <a:ext cx="13836729"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405449"/>
                </a:solidFill>
                <a:latin typeface="Nobile" pitchFamily="34" charset="0"/>
                <a:ea typeface="Nobile" pitchFamily="34" charset="-122"/>
                <a:cs typeface="Nobile" pitchFamily="34" charset="-120"/>
              </a:rPr>
              <a:t>Environment:</a:t>
            </a:r>
            <a:pPr algn="l" indent="0" marL="0">
              <a:lnSpc>
                <a:spcPts val="1250"/>
              </a:lnSpc>
              <a:buNone/>
            </a:pPr>
            <a:r>
              <a:rPr lang="en-US" sz="750" dirty="0">
                <a:solidFill>
                  <a:srgbClr val="405449"/>
                </a:solidFill>
                <a:latin typeface="Nobile" pitchFamily="34" charset="0"/>
                <a:ea typeface="Nobile" pitchFamily="34" charset="-122"/>
                <a:cs typeface="Nobile" pitchFamily="34" charset="-120"/>
              </a:rPr>
              <a:t> see KMP/requirements.txt.</a:t>
            </a:r>
            <a:endParaRPr lang="en-US" sz="750" dirty="0"/>
          </a:p>
        </p:txBody>
      </p:sp>
      <p:sp>
        <p:nvSpPr>
          <p:cNvPr id="42" name="Text 40"/>
          <p:cNvSpPr/>
          <p:nvPr/>
        </p:nvSpPr>
        <p:spPr>
          <a:xfrm>
            <a:off x="396835" y="7310676"/>
            <a:ext cx="1488519" cy="185976"/>
          </a:xfrm>
          <a:prstGeom prst="rect">
            <a:avLst/>
          </a:prstGeom>
          <a:noFill/>
          <a:ln/>
        </p:spPr>
        <p:txBody>
          <a:bodyPr wrap="none" lIns="0" tIns="0" rIns="0" bIns="0" rtlCol="0" anchor="t"/>
          <a:lstStyle/>
          <a:p>
            <a:pPr algn="l" indent="0" marL="0">
              <a:lnSpc>
                <a:spcPts val="1450"/>
              </a:lnSpc>
              <a:buNone/>
            </a:pPr>
            <a:r>
              <a:rPr lang="en-US" sz="1150" b="1" dirty="0">
                <a:solidFill>
                  <a:srgbClr val="3B4540"/>
                </a:solidFill>
                <a:latin typeface="Fraunces Extra Bold" pitchFamily="34" charset="0"/>
                <a:ea typeface="Fraunces Extra Bold" pitchFamily="34" charset="-122"/>
                <a:cs typeface="Fraunces Extra Bold" pitchFamily="34" charset="-120"/>
              </a:rPr>
              <a:t>References</a:t>
            </a:r>
            <a:endParaRPr lang="en-US" sz="1150" dirty="0"/>
          </a:p>
        </p:txBody>
      </p:sp>
      <p:sp>
        <p:nvSpPr>
          <p:cNvPr id="43" name="Text 41"/>
          <p:cNvSpPr/>
          <p:nvPr/>
        </p:nvSpPr>
        <p:spPr>
          <a:xfrm>
            <a:off x="396835" y="7645479"/>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1"/>
            </a:pPr>
            <a:r>
              <a:rPr lang="en-US" sz="750" dirty="0">
                <a:solidFill>
                  <a:srgbClr val="405449"/>
                </a:solidFill>
                <a:latin typeface="Nobile" pitchFamily="34" charset="0"/>
                <a:ea typeface="Nobile" pitchFamily="34" charset="-122"/>
                <a:cs typeface="Nobile" pitchFamily="34" charset="-120"/>
              </a:rPr>
              <a:t>Knuth, D. E.; Morris, J. H.; Pratt, V. R. (1977). "Fast pattern matching in strings." SIAM Journal of Computing 6(2): 323–350.</a:t>
            </a:r>
            <a:endParaRPr lang="en-US" sz="750" dirty="0"/>
          </a:p>
        </p:txBody>
      </p:sp>
      <p:sp>
        <p:nvSpPr>
          <p:cNvPr id="44" name="Text 42"/>
          <p:cNvSpPr/>
          <p:nvPr/>
        </p:nvSpPr>
        <p:spPr>
          <a:xfrm>
            <a:off x="396835" y="7838718"/>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2"/>
            </a:pPr>
            <a:r>
              <a:rPr lang="en-US" sz="750" dirty="0">
                <a:solidFill>
                  <a:srgbClr val="405449"/>
                </a:solidFill>
                <a:latin typeface="Nobile" pitchFamily="34" charset="0"/>
                <a:ea typeface="Nobile" pitchFamily="34" charset="-122"/>
                <a:cs typeface="Nobile" pitchFamily="34" charset="-120"/>
              </a:rPr>
              <a:t>Gusfield, D. (1997). Algorithms on Strings, Trees, and Sequences. Cambridge University Press.</a:t>
            </a:r>
            <a:endParaRPr lang="en-US" sz="750" dirty="0"/>
          </a:p>
        </p:txBody>
      </p:sp>
      <p:sp>
        <p:nvSpPr>
          <p:cNvPr id="45" name="Text 43"/>
          <p:cNvSpPr/>
          <p:nvPr/>
        </p:nvSpPr>
        <p:spPr>
          <a:xfrm>
            <a:off x="396835" y="8031956"/>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3"/>
            </a:pPr>
            <a:r>
              <a:rPr lang="en-US" sz="750" dirty="0">
                <a:solidFill>
                  <a:srgbClr val="405449"/>
                </a:solidFill>
                <a:latin typeface="Nobile" pitchFamily="34" charset="0"/>
                <a:ea typeface="Nobile" pitchFamily="34" charset="-122"/>
                <a:cs typeface="Nobile" pitchFamily="34" charset="-120"/>
              </a:rPr>
              <a:t>GeeksforGeeks. KMP Algorithm for Pattern Searching. </a:t>
            </a:r>
            <a:pPr algn="l" indent="0" marL="0">
              <a:lnSpc>
                <a:spcPts val="1250"/>
              </a:lnSpc>
              <a:buNone/>
            </a:pPr>
            <a:r>
              <a:rPr lang="en-US" sz="750" u="sng" dirty="0">
                <a:solidFill>
                  <a:srgbClr val="438951"/>
                </a:solidFill>
                <a:latin typeface="Nobile" pitchFamily="34" charset="0"/>
                <a:ea typeface="Nobile" pitchFamily="34" charset="-122"/>
                <a:cs typeface="Nobile"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https://www.geeksforgeeks.org/kmp-algorithm-for-pattern-searching/</a:t>
            </a:r>
            <a:endParaRPr lang="en-US" sz="750" dirty="0"/>
          </a:p>
        </p:txBody>
      </p:sp>
      <p:sp>
        <p:nvSpPr>
          <p:cNvPr id="46" name="Text 44"/>
          <p:cNvSpPr/>
          <p:nvPr/>
        </p:nvSpPr>
        <p:spPr>
          <a:xfrm>
            <a:off x="396835" y="8225195"/>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4"/>
            </a:pPr>
            <a:r>
              <a:rPr lang="en-US" sz="750" dirty="0">
                <a:solidFill>
                  <a:srgbClr val="405449"/>
                </a:solidFill>
                <a:latin typeface="Nobile" pitchFamily="34" charset="0"/>
                <a:ea typeface="Nobile" pitchFamily="34" charset="-122"/>
                <a:cs typeface="Nobile" pitchFamily="34" charset="-120"/>
              </a:rPr>
              <a:t>NCBI Datasets. https://www.ncbi.nlm.nih.gov/datasets</a:t>
            </a:r>
            <a:endParaRPr lang="en-US" sz="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30925" y="503396"/>
            <a:ext cx="3654743" cy="456843"/>
          </a:xfrm>
          <a:prstGeom prst="rect">
            <a:avLst/>
          </a:prstGeom>
          <a:noFill/>
          <a:ln/>
        </p:spPr>
        <p:txBody>
          <a:bodyPr wrap="none" lIns="0" tIns="0" rIns="0" bIns="0" rtlCol="0" anchor="t"/>
          <a:lstStyle/>
          <a:p>
            <a:pPr algn="l" indent="0" marL="0">
              <a:lnSpc>
                <a:spcPts val="3550"/>
              </a:lnSpc>
              <a:buNone/>
            </a:pPr>
            <a:r>
              <a:rPr lang="en-US" sz="2850" b="1" dirty="0">
                <a:solidFill>
                  <a:srgbClr val="438951"/>
                </a:solidFill>
                <a:latin typeface="Fraunces Extra Bold" pitchFamily="34" charset="0"/>
                <a:ea typeface="Fraunces Extra Bold" pitchFamily="34" charset="-122"/>
                <a:cs typeface="Fraunces Extra Bold" pitchFamily="34" charset="-120"/>
              </a:rPr>
              <a:t>1 Introduction</a:t>
            </a:r>
            <a:endParaRPr lang="en-US" sz="2850" dirty="0"/>
          </a:p>
        </p:txBody>
      </p:sp>
      <p:sp>
        <p:nvSpPr>
          <p:cNvPr id="3" name="Text 1"/>
          <p:cNvSpPr/>
          <p:nvPr/>
        </p:nvSpPr>
        <p:spPr>
          <a:xfrm>
            <a:off x="730925" y="1325642"/>
            <a:ext cx="13168551" cy="292418"/>
          </a:xfrm>
          <a:prstGeom prst="rect">
            <a:avLst/>
          </a:prstGeom>
          <a:noFill/>
          <a:ln/>
        </p:spPr>
        <p:txBody>
          <a:bodyPr wrap="none" lIns="0" tIns="0" rIns="0" bIns="0" rtlCol="0" anchor="t"/>
          <a:lstStyle/>
          <a:p>
            <a:pPr algn="l" indent="0" marL="0">
              <a:lnSpc>
                <a:spcPts val="2300"/>
              </a:lnSpc>
              <a:buNone/>
            </a:pPr>
            <a:r>
              <a:rPr lang="en-US" sz="1400" dirty="0">
                <a:solidFill>
                  <a:srgbClr val="405449"/>
                </a:solidFill>
                <a:latin typeface="Nobile" pitchFamily="34" charset="0"/>
                <a:ea typeface="Nobile" pitchFamily="34" charset="-122"/>
                <a:cs typeface="Nobile" pitchFamily="34" charset="-120"/>
              </a:rPr>
              <a:t>String matching is a fundamental task in bioinformatics. It helps us find specific sequences within genetic information.</a:t>
            </a:r>
            <a:endParaRPr lang="en-US" sz="1400" dirty="0"/>
          </a:p>
        </p:txBody>
      </p:sp>
      <p:sp>
        <p:nvSpPr>
          <p:cNvPr id="4" name="Text 2"/>
          <p:cNvSpPr/>
          <p:nvPr/>
        </p:nvSpPr>
        <p:spPr>
          <a:xfrm>
            <a:off x="730925" y="1823561"/>
            <a:ext cx="13168551" cy="584835"/>
          </a:xfrm>
          <a:prstGeom prst="rect">
            <a:avLst/>
          </a:prstGeom>
          <a:noFill/>
          <a:ln/>
        </p:spPr>
        <p:txBody>
          <a:bodyPr wrap="square" lIns="0" tIns="0" rIns="0" bIns="0" rtlCol="0" anchor="t"/>
          <a:lstStyle/>
          <a:p>
            <a:pPr algn="l" indent="0" marL="0">
              <a:lnSpc>
                <a:spcPts val="2300"/>
              </a:lnSpc>
              <a:buNone/>
            </a:pPr>
            <a:r>
              <a:rPr lang="en-US" sz="1400" dirty="0">
                <a:solidFill>
                  <a:srgbClr val="405449"/>
                </a:solidFill>
                <a:latin typeface="Nobile" pitchFamily="34" charset="0"/>
                <a:ea typeface="Nobile" pitchFamily="34" charset="-122"/>
                <a:cs typeface="Nobile" pitchFamily="34" charset="-120"/>
              </a:rPr>
              <a:t>The Knuth–Morris–Pratt (KMP) algorithm is used for this purpose. It efficiently finds a shorter DNA sequence (the "pattern") inside a longer one (the "text").</a:t>
            </a:r>
            <a:endParaRPr lang="en-US" sz="1400" dirty="0"/>
          </a:p>
        </p:txBody>
      </p:sp>
      <p:sp>
        <p:nvSpPr>
          <p:cNvPr id="5" name="Text 3"/>
          <p:cNvSpPr/>
          <p:nvPr/>
        </p:nvSpPr>
        <p:spPr>
          <a:xfrm>
            <a:off x="730925" y="2613898"/>
            <a:ext cx="13168551" cy="292418"/>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405449"/>
                </a:solidFill>
                <a:latin typeface="Nobile" pitchFamily="34" charset="0"/>
                <a:ea typeface="Nobile" pitchFamily="34" charset="-122"/>
                <a:cs typeface="Nobile" pitchFamily="34" charset="-120"/>
              </a:rPr>
              <a:t>Key applications of string matching include:</a:t>
            </a:r>
            <a:endParaRPr lang="en-US" sz="1400" dirty="0"/>
          </a:p>
        </p:txBody>
      </p:sp>
      <p:sp>
        <p:nvSpPr>
          <p:cNvPr id="6" name="Text 4"/>
          <p:cNvSpPr/>
          <p:nvPr/>
        </p:nvSpPr>
        <p:spPr>
          <a:xfrm>
            <a:off x="730925" y="2970252"/>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Searching for specific DNA motifs</a:t>
            </a:r>
            <a:endParaRPr lang="en-US" sz="1400" dirty="0"/>
          </a:p>
        </p:txBody>
      </p:sp>
      <p:sp>
        <p:nvSpPr>
          <p:cNvPr id="7" name="Text 5"/>
          <p:cNvSpPr/>
          <p:nvPr/>
        </p:nvSpPr>
        <p:spPr>
          <a:xfrm>
            <a:off x="730925" y="3326606"/>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Validating primers for experiments</a:t>
            </a:r>
            <a:endParaRPr lang="en-US" sz="1400" dirty="0"/>
          </a:p>
        </p:txBody>
      </p:sp>
      <p:sp>
        <p:nvSpPr>
          <p:cNvPr id="8" name="Text 6"/>
          <p:cNvSpPr/>
          <p:nvPr/>
        </p:nvSpPr>
        <p:spPr>
          <a:xfrm>
            <a:off x="730925" y="3682960"/>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Annotating parts of a genome</a:t>
            </a:r>
            <a:endParaRPr lang="en-US" sz="1400" dirty="0"/>
          </a:p>
        </p:txBody>
      </p:sp>
      <p:sp>
        <p:nvSpPr>
          <p:cNvPr id="9" name="Text 7"/>
          <p:cNvSpPr/>
          <p:nvPr/>
        </p:nvSpPr>
        <p:spPr>
          <a:xfrm>
            <a:off x="730925" y="4039314"/>
            <a:ext cx="13168551" cy="292418"/>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405449"/>
                </a:solidFill>
                <a:latin typeface="Nobile" pitchFamily="34" charset="0"/>
                <a:ea typeface="Nobile" pitchFamily="34" charset="-122"/>
                <a:cs typeface="Nobile" pitchFamily="34" charset="-120"/>
              </a:rPr>
              <a:t>Why KMP is well-suited for DNA:</a:t>
            </a:r>
            <a:endParaRPr lang="en-US" sz="1400" dirty="0"/>
          </a:p>
        </p:txBody>
      </p:sp>
      <p:sp>
        <p:nvSpPr>
          <p:cNvPr id="10" name="Text 8"/>
          <p:cNvSpPr/>
          <p:nvPr/>
        </p:nvSpPr>
        <p:spPr>
          <a:xfrm>
            <a:off x="730925" y="4395668"/>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DNA is made of a simple alphabet (A, C, G, T).</a:t>
            </a:r>
            <a:endParaRPr lang="en-US" sz="1400" dirty="0"/>
          </a:p>
        </p:txBody>
      </p:sp>
      <p:sp>
        <p:nvSpPr>
          <p:cNvPr id="11" name="Text 9"/>
          <p:cNvSpPr/>
          <p:nvPr/>
        </p:nvSpPr>
        <p:spPr>
          <a:xfrm>
            <a:off x="730925" y="4752023"/>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KMP offers consistently fast performance.</a:t>
            </a:r>
            <a:endParaRPr lang="en-US" sz="1400" dirty="0"/>
          </a:p>
        </p:txBody>
      </p:sp>
      <p:sp>
        <p:nvSpPr>
          <p:cNvPr id="12" name="Text 10"/>
          <p:cNvSpPr/>
          <p:nvPr/>
        </p:nvSpPr>
        <p:spPr>
          <a:xfrm>
            <a:off x="730925" y="5108377"/>
            <a:ext cx="13168551" cy="292418"/>
          </a:xfrm>
          <a:prstGeom prst="rect">
            <a:avLst/>
          </a:prstGeom>
          <a:noFill/>
          <a:ln/>
        </p:spPr>
        <p:txBody>
          <a:bodyPr wrap="none" lIns="0" tIns="0" rIns="0" bIns="0" rtlCol="0" anchor="t"/>
          <a:lstStyle/>
          <a:p>
            <a:pPr algn="l" lvl="1" marL="685800" indent="-342900">
              <a:lnSpc>
                <a:spcPts val="2300"/>
              </a:lnSpc>
              <a:buSzPct val="100000"/>
              <a:buChar char="•"/>
            </a:pPr>
            <a:r>
              <a:rPr lang="en-US" sz="1400" dirty="0">
                <a:solidFill>
                  <a:srgbClr val="405449"/>
                </a:solidFill>
                <a:latin typeface="Nobile" pitchFamily="34" charset="0"/>
                <a:ea typeface="Nobile" pitchFamily="34" charset="-122"/>
                <a:cs typeface="Nobile" pitchFamily="34" charset="-120"/>
              </a:rPr>
              <a:t>It requires minimal memory to operate.</a:t>
            </a:r>
            <a:endParaRPr lang="en-US" sz="1400" dirty="0"/>
          </a:p>
        </p:txBody>
      </p:sp>
      <p:sp>
        <p:nvSpPr>
          <p:cNvPr id="13" name="Shape 11"/>
          <p:cNvSpPr/>
          <p:nvPr/>
        </p:nvSpPr>
        <p:spPr>
          <a:xfrm>
            <a:off x="730925" y="5697582"/>
            <a:ext cx="13168551" cy="30361"/>
          </a:xfrm>
          <a:prstGeom prst="rect">
            <a:avLst/>
          </a:prstGeom>
          <a:solidFill>
            <a:srgbClr val="405449">
              <a:alpha val="50000"/>
            </a:srgbClr>
          </a:solidFill>
          <a:ln/>
        </p:spPr>
      </p:sp>
      <p:sp>
        <p:nvSpPr>
          <p:cNvPr id="14" name="Text 12"/>
          <p:cNvSpPr/>
          <p:nvPr/>
        </p:nvSpPr>
        <p:spPr>
          <a:xfrm>
            <a:off x="730925" y="6001941"/>
            <a:ext cx="3126938" cy="342543"/>
          </a:xfrm>
          <a:prstGeom prst="rect">
            <a:avLst/>
          </a:prstGeom>
          <a:noFill/>
          <a:ln/>
        </p:spPr>
        <p:txBody>
          <a:bodyPr wrap="none" lIns="0" tIns="0" rIns="0" bIns="0" rtlCol="0" anchor="t"/>
          <a:lstStyle/>
          <a:p>
            <a:pPr algn="l" indent="0" marL="0">
              <a:lnSpc>
                <a:spcPts val="2650"/>
              </a:lnSpc>
              <a:buNone/>
            </a:pPr>
            <a:r>
              <a:rPr lang="en-US" sz="2150" b="1" dirty="0">
                <a:solidFill>
                  <a:srgbClr val="3B4540"/>
                </a:solidFill>
                <a:latin typeface="Fraunces Extra Bold" pitchFamily="34" charset="0"/>
                <a:ea typeface="Fraunces Extra Bold" pitchFamily="34" charset="-122"/>
                <a:cs typeface="Fraunces Extra Bold" pitchFamily="34" charset="-120"/>
              </a:rPr>
              <a:t>1.1 Problem Statement</a:t>
            </a:r>
            <a:endParaRPr lang="en-US" sz="2150" dirty="0"/>
          </a:p>
        </p:txBody>
      </p:sp>
      <p:sp>
        <p:nvSpPr>
          <p:cNvPr id="15" name="Text 13"/>
          <p:cNvSpPr/>
          <p:nvPr/>
        </p:nvSpPr>
        <p:spPr>
          <a:xfrm>
            <a:off x="730925" y="6801207"/>
            <a:ext cx="2284214" cy="285512"/>
          </a:xfrm>
          <a:prstGeom prst="rect">
            <a:avLst/>
          </a:prstGeom>
          <a:noFill/>
          <a:ln/>
        </p:spPr>
        <p:txBody>
          <a:bodyPr wrap="none" lIns="0" tIns="0" rIns="0" bIns="0" rtlCol="0" anchor="t"/>
          <a:lstStyle/>
          <a:p>
            <a:pPr algn="l" indent="0" marL="0">
              <a:lnSpc>
                <a:spcPts val="2200"/>
              </a:lnSpc>
              <a:buNone/>
            </a:pPr>
            <a:r>
              <a:rPr lang="en-US" sz="1750" b="1" dirty="0">
                <a:solidFill>
                  <a:srgbClr val="438951"/>
                </a:solidFill>
                <a:latin typeface="Fraunces Extra Bold" pitchFamily="34" charset="0"/>
                <a:ea typeface="Fraunces Extra Bold" pitchFamily="34" charset="-122"/>
                <a:cs typeface="Fraunces Extra Bold" pitchFamily="34" charset="-120"/>
              </a:rPr>
              <a:t>Input</a:t>
            </a:r>
            <a:endParaRPr lang="en-US" sz="1750" dirty="0"/>
          </a:p>
        </p:txBody>
      </p:sp>
      <p:sp>
        <p:nvSpPr>
          <p:cNvPr id="16" name="Text 14"/>
          <p:cNvSpPr/>
          <p:nvPr/>
        </p:nvSpPr>
        <p:spPr>
          <a:xfrm>
            <a:off x="730925" y="7269361"/>
            <a:ext cx="6361390" cy="292418"/>
          </a:xfrm>
          <a:prstGeom prst="rect">
            <a:avLst/>
          </a:prstGeom>
          <a:noFill/>
          <a:ln/>
        </p:spPr>
        <p:txBody>
          <a:bodyPr wrap="none" lIns="0" tIns="0" rIns="0" bIns="0" rtlCol="0" anchor="t"/>
          <a:lstStyle/>
          <a:p>
            <a:pPr algn="l" indent="0" marL="0">
              <a:lnSpc>
                <a:spcPts val="2300"/>
              </a:lnSpc>
              <a:buNone/>
            </a:pPr>
            <a:r>
              <a:rPr lang="en-US" sz="1400" dirty="0">
                <a:solidFill>
                  <a:srgbClr val="405449"/>
                </a:solidFill>
                <a:latin typeface="Nobile" pitchFamily="34" charset="0"/>
                <a:ea typeface="Nobile" pitchFamily="34" charset="-122"/>
                <a:cs typeface="Nobile" pitchFamily="34" charset="-120"/>
              </a:rPr>
              <a:t>Text T (a DNA sequence), pattern P (a shorter DNA sequence).</a:t>
            </a:r>
            <a:endParaRPr lang="en-US" sz="1400" dirty="0"/>
          </a:p>
        </p:txBody>
      </p:sp>
      <p:sp>
        <p:nvSpPr>
          <p:cNvPr id="17" name="Text 15"/>
          <p:cNvSpPr/>
          <p:nvPr/>
        </p:nvSpPr>
        <p:spPr>
          <a:xfrm>
            <a:off x="7545705" y="6801207"/>
            <a:ext cx="2284214" cy="285512"/>
          </a:xfrm>
          <a:prstGeom prst="rect">
            <a:avLst/>
          </a:prstGeom>
          <a:noFill/>
          <a:ln/>
        </p:spPr>
        <p:txBody>
          <a:bodyPr wrap="none" lIns="0" tIns="0" rIns="0" bIns="0" rtlCol="0" anchor="t"/>
          <a:lstStyle/>
          <a:p>
            <a:pPr algn="l" indent="0" marL="0">
              <a:lnSpc>
                <a:spcPts val="2200"/>
              </a:lnSpc>
              <a:buNone/>
            </a:pPr>
            <a:r>
              <a:rPr lang="en-US" sz="1750" b="1" dirty="0">
                <a:solidFill>
                  <a:srgbClr val="438951"/>
                </a:solidFill>
                <a:latin typeface="Fraunces Extra Bold" pitchFamily="34" charset="0"/>
                <a:ea typeface="Fraunces Extra Bold" pitchFamily="34" charset="-122"/>
                <a:cs typeface="Fraunces Extra Bold" pitchFamily="34" charset="-120"/>
              </a:rPr>
              <a:t>Output</a:t>
            </a:r>
            <a:endParaRPr lang="en-US" sz="1750" dirty="0"/>
          </a:p>
        </p:txBody>
      </p:sp>
      <p:sp>
        <p:nvSpPr>
          <p:cNvPr id="18" name="Text 16"/>
          <p:cNvSpPr/>
          <p:nvPr/>
        </p:nvSpPr>
        <p:spPr>
          <a:xfrm>
            <a:off x="7545705" y="7269361"/>
            <a:ext cx="6361390" cy="292418"/>
          </a:xfrm>
          <a:prstGeom prst="rect">
            <a:avLst/>
          </a:prstGeom>
          <a:noFill/>
          <a:ln/>
        </p:spPr>
        <p:txBody>
          <a:bodyPr wrap="none" lIns="0" tIns="0" rIns="0" bIns="0" rtlCol="0" anchor="t"/>
          <a:lstStyle/>
          <a:p>
            <a:pPr algn="l" indent="0" marL="0">
              <a:lnSpc>
                <a:spcPts val="2300"/>
              </a:lnSpc>
              <a:buNone/>
            </a:pPr>
            <a:r>
              <a:rPr lang="en-US" sz="1400" dirty="0">
                <a:solidFill>
                  <a:srgbClr val="405449"/>
                </a:solidFill>
                <a:latin typeface="Nobile" pitchFamily="34" charset="0"/>
                <a:ea typeface="Nobile" pitchFamily="34" charset="-122"/>
                <a:cs typeface="Nobile" pitchFamily="34" charset="-120"/>
              </a:rPr>
              <a:t>All starting points where pattern P is found within text T.</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18148" y="616029"/>
            <a:ext cx="2585085" cy="261342"/>
          </a:xfrm>
          <a:prstGeom prst="rect">
            <a:avLst/>
          </a:prstGeom>
          <a:noFill/>
          <a:ln/>
        </p:spPr>
        <p:txBody>
          <a:bodyPr wrap="none" lIns="0" tIns="0" rIns="0" bIns="0" rtlCol="0" anchor="t"/>
          <a:lstStyle/>
          <a:p>
            <a:pPr algn="l" indent="0" marL="0">
              <a:lnSpc>
                <a:spcPts val="2050"/>
              </a:lnSpc>
              <a:buNone/>
            </a:pPr>
            <a:r>
              <a:rPr lang="en-US" sz="1600" b="1" dirty="0">
                <a:solidFill>
                  <a:srgbClr val="438951"/>
                </a:solidFill>
                <a:latin typeface="Fraunces Extra Bold" pitchFamily="34" charset="0"/>
                <a:ea typeface="Fraunces Extra Bold" pitchFamily="34" charset="-122"/>
                <a:cs typeface="Fraunces Extra Bold" pitchFamily="34" charset="-120"/>
              </a:rPr>
              <a:t>2 Algorithm Description</a:t>
            </a:r>
            <a:endParaRPr lang="en-US" sz="1600" dirty="0"/>
          </a:p>
        </p:txBody>
      </p:sp>
      <p:sp>
        <p:nvSpPr>
          <p:cNvPr id="3" name="Text 1"/>
          <p:cNvSpPr/>
          <p:nvPr/>
        </p:nvSpPr>
        <p:spPr>
          <a:xfrm>
            <a:off x="418148" y="1034177"/>
            <a:ext cx="12656106" cy="450771"/>
          </a:xfrm>
          <a:prstGeom prst="rect">
            <a:avLst/>
          </a:prstGeom>
          <a:noFill/>
          <a:ln/>
        </p:spPr>
        <p:txBody>
          <a:bodyPr wrap="none" lIns="0" tIns="0" rIns="0" bIns="0" rtlCol="0" anchor="t"/>
          <a:lstStyle/>
          <a:p>
            <a:pPr algn="l" indent="0" marL="0">
              <a:lnSpc>
                <a:spcPts val="3500"/>
              </a:lnSpc>
              <a:buNone/>
            </a:pPr>
            <a:r>
              <a:rPr lang="en-US" sz="2800" b="1" dirty="0">
                <a:solidFill>
                  <a:srgbClr val="3B4540"/>
                </a:solidFill>
                <a:latin typeface="Fraunces Extra Bold" pitchFamily="34" charset="0"/>
                <a:ea typeface="Fraunces Extra Bold" pitchFamily="34" charset="-122"/>
                <a:cs typeface="Fraunces Extra Bold" pitchFamily="34" charset="-120"/>
              </a:rPr>
              <a:t>KMP quickly finds patterns by intelligently avoiding repeated checks.</a:t>
            </a:r>
            <a:endParaRPr lang="en-US" sz="2800" dirty="0"/>
          </a:p>
        </p:txBody>
      </p:sp>
      <p:sp>
        <p:nvSpPr>
          <p:cNvPr id="4" name="Text 2"/>
          <p:cNvSpPr/>
          <p:nvPr/>
        </p:nvSpPr>
        <p:spPr>
          <a:xfrm>
            <a:off x="418148" y="1641753"/>
            <a:ext cx="13794105" cy="418147"/>
          </a:xfrm>
          <a:prstGeom prst="rect">
            <a:avLst/>
          </a:prstGeom>
          <a:noFill/>
          <a:ln/>
        </p:spPr>
        <p:txBody>
          <a:bodyPr wrap="square" lIns="0" tIns="0" rIns="0" bIns="0" rtlCol="0" anchor="t"/>
          <a:lstStyle/>
          <a:p>
            <a:pPr algn="l" indent="0" marL="0">
              <a:lnSpc>
                <a:spcPts val="1600"/>
              </a:lnSpc>
              <a:buNone/>
            </a:pPr>
            <a:r>
              <a:rPr lang="en-US" sz="1000" dirty="0">
                <a:solidFill>
                  <a:srgbClr val="405449"/>
                </a:solidFill>
                <a:latin typeface="Nobile" pitchFamily="34" charset="0"/>
                <a:ea typeface="Nobile" pitchFamily="34" charset="-122"/>
                <a:cs typeface="Nobile" pitchFamily="34" charset="-120"/>
              </a:rPr>
              <a:t>The KMP algorithm first "learns" the internal structure of the pattern it's searching for. This intelligence allows it to make smart jumps when a mismatch occurs. Instead of starting the comparison from scratch, KMP knows exactly how far to shift the pattern forward, ensuring it never re-examines characters in the main text that have already been checked.</a:t>
            </a:r>
            <a:endParaRPr lang="en-US" sz="1000" dirty="0"/>
          </a:p>
        </p:txBody>
      </p:sp>
      <p:pic>
        <p:nvPicPr>
          <p:cNvPr id="5" name="Image 0" descr="preencoded.png">    </p:cNvPr>
          <p:cNvPicPr>
            <a:picLocks noChangeAspect="1"/>
          </p:cNvPicPr>
          <p:nvPr/>
        </p:nvPicPr>
        <p:blipFill>
          <a:blip r:embed="rId1"/>
          <a:stretch>
            <a:fillRect/>
          </a:stretch>
        </p:blipFill>
        <p:spPr>
          <a:xfrm>
            <a:off x="418148" y="2177415"/>
            <a:ext cx="7945041" cy="543603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569714"/>
            <a:ext cx="5199817" cy="496133"/>
          </a:xfrm>
          <a:prstGeom prst="rect">
            <a:avLst/>
          </a:prstGeom>
          <a:noFill/>
          <a:ln/>
        </p:spPr>
        <p:txBody>
          <a:bodyPr wrap="none" lIns="0" tIns="0" rIns="0" bIns="0" rtlCol="0" anchor="t"/>
          <a:lstStyle/>
          <a:p>
            <a:pPr algn="l" indent="0" marL="0">
              <a:lnSpc>
                <a:spcPts val="3900"/>
              </a:lnSpc>
              <a:buNone/>
            </a:pPr>
            <a:r>
              <a:rPr lang="en-US" sz="3100" b="1" dirty="0">
                <a:solidFill>
                  <a:srgbClr val="438951"/>
                </a:solidFill>
                <a:latin typeface="Fraunces Extra Bold" pitchFamily="34" charset="0"/>
                <a:ea typeface="Fraunces Extra Bold" pitchFamily="34" charset="-122"/>
                <a:cs typeface="Fraunces Extra Bold" pitchFamily="34" charset="-120"/>
              </a:rPr>
              <a:t>2.1 LPS (Failure Function)</a:t>
            </a:r>
            <a:endParaRPr lang="en-US" sz="3100" dirty="0"/>
          </a:p>
        </p:txBody>
      </p:sp>
      <p:sp>
        <p:nvSpPr>
          <p:cNvPr id="3" name="Shape 1"/>
          <p:cNvSpPr/>
          <p:nvPr/>
        </p:nvSpPr>
        <p:spPr>
          <a:xfrm>
            <a:off x="793790" y="1462683"/>
            <a:ext cx="13042821" cy="1478280"/>
          </a:xfrm>
          <a:prstGeom prst="roundRect">
            <a:avLst>
              <a:gd name="adj" fmla="val 12083"/>
            </a:avLst>
          </a:prstGeom>
          <a:solidFill>
            <a:srgbClr val="CCE6D1"/>
          </a:solidFill>
          <a:ln/>
        </p:spPr>
      </p:sp>
      <p:pic>
        <p:nvPicPr>
          <p:cNvPr id="4" name="Image 0" descr="preencoded.png">    </p:cNvPr>
          <p:cNvPicPr>
            <a:picLocks noChangeAspect="1"/>
          </p:cNvPicPr>
          <p:nvPr/>
        </p:nvPicPr>
        <p:blipFill>
          <a:blip r:embed="rId1"/>
          <a:stretch>
            <a:fillRect/>
          </a:stretch>
        </p:blipFill>
        <p:spPr>
          <a:xfrm>
            <a:off x="992148" y="1750338"/>
            <a:ext cx="248007" cy="198358"/>
          </a:xfrm>
          <a:prstGeom prst="rect">
            <a:avLst/>
          </a:prstGeom>
        </p:spPr>
      </p:pic>
      <p:sp>
        <p:nvSpPr>
          <p:cNvPr id="5" name="Text 2"/>
          <p:cNvSpPr/>
          <p:nvPr/>
        </p:nvSpPr>
        <p:spPr>
          <a:xfrm>
            <a:off x="1438513" y="1710571"/>
            <a:ext cx="12199739" cy="952619"/>
          </a:xfrm>
          <a:prstGeom prst="rect">
            <a:avLst/>
          </a:prstGeom>
          <a:noFill/>
          <a:ln/>
        </p:spPr>
        <p:txBody>
          <a:bodyPr wrap="square" lIns="0" tIns="0" rIns="0" bIns="0" rtlCol="0" anchor="t"/>
          <a:lstStyle/>
          <a:p>
            <a:pPr algn="l" indent="0" marL="0">
              <a:lnSpc>
                <a:spcPts val="2500"/>
              </a:lnSpc>
              <a:buNone/>
            </a:pPr>
            <a:r>
              <a:rPr lang="en-US" sz="1550" b="1" dirty="0">
                <a:solidFill>
                  <a:srgbClr val="000000"/>
                </a:solidFill>
                <a:latin typeface="Nobile" pitchFamily="34" charset="0"/>
                <a:ea typeface="Nobile" pitchFamily="34" charset="-122"/>
                <a:cs typeface="Nobile" pitchFamily="34" charset="-120"/>
              </a:rPr>
              <a:t>Key Concept:</a:t>
            </a:r>
            <a:pPr algn="l" indent="0" marL="0">
              <a:lnSpc>
                <a:spcPts val="2500"/>
              </a:lnSpc>
              <a:buNone/>
            </a:pPr>
            <a:r>
              <a:rPr lang="en-US" sz="1550" dirty="0">
                <a:solidFill>
                  <a:srgbClr val="000000"/>
                </a:solidFill>
                <a:latin typeface="Nobile" pitchFamily="34" charset="0"/>
                <a:ea typeface="Nobile" pitchFamily="34" charset="-122"/>
                <a:cs typeface="Nobile" pitchFamily="34" charset="-120"/>
              </a:rPr>
              <a:t> Think of the LPS array (Longest Proper Prefix which is also a Suffix) as a "smart lookup table." For every position in your search pattern, it tells the KMP algorithm how far to intelligently shift the pattern forward if a mismatch occurs. This table is built efficiently before the main search begins.</a:t>
            </a:r>
            <a:endParaRPr lang="en-US" sz="1550" dirty="0"/>
          </a:p>
        </p:txBody>
      </p:sp>
      <p:sp>
        <p:nvSpPr>
          <p:cNvPr id="6" name="Text 3"/>
          <p:cNvSpPr/>
          <p:nvPr/>
        </p:nvSpPr>
        <p:spPr>
          <a:xfrm>
            <a:off x="793790" y="316420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01</a:t>
            </a:r>
            <a:endParaRPr lang="en-US" sz="1550" dirty="0"/>
          </a:p>
        </p:txBody>
      </p:sp>
      <p:sp>
        <p:nvSpPr>
          <p:cNvPr id="7" name="Shape 4"/>
          <p:cNvSpPr/>
          <p:nvPr/>
        </p:nvSpPr>
        <p:spPr>
          <a:xfrm>
            <a:off x="793790" y="3478530"/>
            <a:ext cx="6422231" cy="22860"/>
          </a:xfrm>
          <a:prstGeom prst="rect">
            <a:avLst/>
          </a:prstGeom>
          <a:solidFill>
            <a:srgbClr val="438951"/>
          </a:solidFill>
          <a:ln/>
        </p:spPr>
      </p:sp>
      <p:sp>
        <p:nvSpPr>
          <p:cNvPr id="8" name="Text 5"/>
          <p:cNvSpPr/>
          <p:nvPr/>
        </p:nvSpPr>
        <p:spPr>
          <a:xfrm>
            <a:off x="793790" y="3623429"/>
            <a:ext cx="3732252"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Build the Smart Lookup Table</a:t>
            </a:r>
            <a:endParaRPr lang="en-US" sz="1950" dirty="0"/>
          </a:p>
        </p:txBody>
      </p:sp>
      <p:sp>
        <p:nvSpPr>
          <p:cNvPr id="9" name="Text 6"/>
          <p:cNvSpPr/>
          <p:nvPr/>
        </p:nvSpPr>
        <p:spPr>
          <a:xfrm>
            <a:off x="793790" y="4052649"/>
            <a:ext cx="6422231"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We create a special array, the LPS array, which acts like a guidebook for our search pattern, noting its internal repeating parts.</a:t>
            </a:r>
            <a:endParaRPr lang="en-US" sz="1550" dirty="0"/>
          </a:p>
        </p:txBody>
      </p:sp>
      <p:sp>
        <p:nvSpPr>
          <p:cNvPr id="10" name="Text 7"/>
          <p:cNvSpPr/>
          <p:nvPr/>
        </p:nvSpPr>
        <p:spPr>
          <a:xfrm>
            <a:off x="7414379" y="316420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02</a:t>
            </a:r>
            <a:endParaRPr lang="en-US" sz="1550" dirty="0"/>
          </a:p>
        </p:txBody>
      </p:sp>
      <p:sp>
        <p:nvSpPr>
          <p:cNvPr id="11" name="Shape 8"/>
          <p:cNvSpPr/>
          <p:nvPr/>
        </p:nvSpPr>
        <p:spPr>
          <a:xfrm>
            <a:off x="7414379" y="3478530"/>
            <a:ext cx="6422231" cy="22860"/>
          </a:xfrm>
          <a:prstGeom prst="rect">
            <a:avLst/>
          </a:prstGeom>
          <a:solidFill>
            <a:srgbClr val="438951"/>
          </a:solidFill>
          <a:ln/>
        </p:spPr>
      </p:sp>
      <p:sp>
        <p:nvSpPr>
          <p:cNvPr id="12" name="Text 9"/>
          <p:cNvSpPr/>
          <p:nvPr/>
        </p:nvSpPr>
        <p:spPr>
          <a:xfrm>
            <a:off x="7414379" y="362342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Start Simple</a:t>
            </a:r>
            <a:endParaRPr lang="en-US" sz="1950" dirty="0"/>
          </a:p>
        </p:txBody>
      </p:sp>
      <p:sp>
        <p:nvSpPr>
          <p:cNvPr id="13" name="Text 10"/>
          <p:cNvSpPr/>
          <p:nvPr/>
        </p:nvSpPr>
        <p:spPr>
          <a:xfrm>
            <a:off x="7414379" y="4052649"/>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The first entry in our lookup table is always 0, as a single character doesn't have any repeating prefix-suffix patterns.</a:t>
            </a:r>
            <a:endParaRPr lang="en-US" sz="1550" dirty="0"/>
          </a:p>
        </p:txBody>
      </p:sp>
      <p:sp>
        <p:nvSpPr>
          <p:cNvPr id="14" name="Text 11"/>
          <p:cNvSpPr/>
          <p:nvPr/>
        </p:nvSpPr>
        <p:spPr>
          <a:xfrm>
            <a:off x="793790" y="535245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03</a:t>
            </a:r>
            <a:endParaRPr lang="en-US" sz="1550" dirty="0"/>
          </a:p>
        </p:txBody>
      </p:sp>
      <p:sp>
        <p:nvSpPr>
          <p:cNvPr id="15" name="Shape 12"/>
          <p:cNvSpPr/>
          <p:nvPr/>
        </p:nvSpPr>
        <p:spPr>
          <a:xfrm>
            <a:off x="793790" y="5666780"/>
            <a:ext cx="6422231" cy="22860"/>
          </a:xfrm>
          <a:prstGeom prst="rect">
            <a:avLst/>
          </a:prstGeom>
          <a:solidFill>
            <a:srgbClr val="438951"/>
          </a:solidFill>
          <a:ln/>
        </p:spPr>
      </p:sp>
      <p:sp>
        <p:nvSpPr>
          <p:cNvPr id="16" name="Text 13"/>
          <p:cNvSpPr/>
          <p:nvPr/>
        </p:nvSpPr>
        <p:spPr>
          <a:xfrm>
            <a:off x="793790" y="5811679"/>
            <a:ext cx="3391257"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Learn the Pattern's Secrets</a:t>
            </a:r>
            <a:endParaRPr lang="en-US" sz="1950" dirty="0"/>
          </a:p>
        </p:txBody>
      </p:sp>
      <p:sp>
        <p:nvSpPr>
          <p:cNvPr id="17" name="Text 14"/>
          <p:cNvSpPr/>
          <p:nvPr/>
        </p:nvSpPr>
        <p:spPr>
          <a:xfrm>
            <a:off x="793790" y="6240899"/>
            <a:ext cx="6422231" cy="127015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As we go through the pattern, we fill in this table. It learns, for each point, the longest section that acts as both a beginning and an end of the pattern up to that point. This tells us exactly where to jump to next.</a:t>
            </a:r>
            <a:endParaRPr lang="en-US" sz="1550" dirty="0"/>
          </a:p>
        </p:txBody>
      </p:sp>
      <p:sp>
        <p:nvSpPr>
          <p:cNvPr id="18" name="Text 15"/>
          <p:cNvSpPr/>
          <p:nvPr/>
        </p:nvSpPr>
        <p:spPr>
          <a:xfrm>
            <a:off x="7414379" y="535245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Fraunces Light" pitchFamily="34" charset="0"/>
                <a:ea typeface="Fraunces Light" pitchFamily="34" charset="-122"/>
                <a:cs typeface="Fraunces Light" pitchFamily="34" charset="-120"/>
              </a:rPr>
              <a:t>04</a:t>
            </a:r>
            <a:endParaRPr lang="en-US" sz="1550" dirty="0"/>
          </a:p>
        </p:txBody>
      </p:sp>
      <p:sp>
        <p:nvSpPr>
          <p:cNvPr id="19" name="Shape 16"/>
          <p:cNvSpPr/>
          <p:nvPr/>
        </p:nvSpPr>
        <p:spPr>
          <a:xfrm>
            <a:off x="7414379" y="5666780"/>
            <a:ext cx="6422231" cy="22860"/>
          </a:xfrm>
          <a:prstGeom prst="rect">
            <a:avLst/>
          </a:prstGeom>
          <a:solidFill>
            <a:srgbClr val="438951"/>
          </a:solidFill>
          <a:ln/>
        </p:spPr>
      </p:sp>
      <p:sp>
        <p:nvSpPr>
          <p:cNvPr id="20" name="Text 17"/>
          <p:cNvSpPr/>
          <p:nvPr/>
        </p:nvSpPr>
        <p:spPr>
          <a:xfrm>
            <a:off x="7414379" y="581167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Quick Setup</a:t>
            </a:r>
            <a:endParaRPr lang="en-US" sz="1950" dirty="0"/>
          </a:p>
        </p:txBody>
      </p:sp>
      <p:sp>
        <p:nvSpPr>
          <p:cNvPr id="21" name="Text 18"/>
          <p:cNvSpPr/>
          <p:nvPr/>
        </p:nvSpPr>
        <p:spPr>
          <a:xfrm>
            <a:off x="7414379" y="6240899"/>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Building this smart lookup table is very fast, taking time proportional to the length of the pattern itself (O(m) complexity).</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143119"/>
            <a:ext cx="4329589" cy="496133"/>
          </a:xfrm>
          <a:prstGeom prst="rect">
            <a:avLst/>
          </a:prstGeom>
          <a:noFill/>
          <a:ln/>
        </p:spPr>
        <p:txBody>
          <a:bodyPr wrap="none" lIns="0" tIns="0" rIns="0" bIns="0" rtlCol="0" anchor="t"/>
          <a:lstStyle/>
          <a:p>
            <a:pPr algn="l" indent="0" marL="0">
              <a:lnSpc>
                <a:spcPts val="3900"/>
              </a:lnSpc>
              <a:buNone/>
            </a:pPr>
            <a:r>
              <a:rPr lang="en-US" sz="3100" b="1" dirty="0">
                <a:solidFill>
                  <a:srgbClr val="438951"/>
                </a:solidFill>
                <a:latin typeface="Fraunces Extra Bold" pitchFamily="34" charset="0"/>
                <a:ea typeface="Fraunces Extra Bold" pitchFamily="34" charset="-122"/>
                <a:cs typeface="Fraunces Extra Bold" pitchFamily="34" charset="-120"/>
              </a:rPr>
              <a:t>2.2 Search Procedure</a:t>
            </a:r>
            <a:endParaRPr lang="en-US" sz="3100" dirty="0"/>
          </a:p>
        </p:txBody>
      </p:sp>
      <p:sp>
        <p:nvSpPr>
          <p:cNvPr id="3" name="Text 1"/>
          <p:cNvSpPr/>
          <p:nvPr/>
        </p:nvSpPr>
        <p:spPr>
          <a:xfrm>
            <a:off x="793790" y="2036088"/>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Now that we have our "smart lookup table" (LPS array), we begin searching. We go through the main text, comparing characters. When we find a match, we keep going. If there's a mismatch, the LPS table tells us exactly where to jump in our pattern, so we don't have to start all over again. This saves a lot of time!</a:t>
            </a:r>
            <a:endParaRPr lang="en-US" sz="1550" dirty="0"/>
          </a:p>
        </p:txBody>
      </p:sp>
      <p:pic>
        <p:nvPicPr>
          <p:cNvPr id="4" name="Image 0" descr="preencoded.png">    </p:cNvPr>
          <p:cNvPicPr>
            <a:picLocks noChangeAspect="1"/>
          </p:cNvPicPr>
          <p:nvPr/>
        </p:nvPicPr>
        <p:blipFill>
          <a:blip r:embed="rId1"/>
          <a:stretch>
            <a:fillRect/>
          </a:stretch>
        </p:blipFill>
        <p:spPr>
          <a:xfrm>
            <a:off x="793790" y="3211949"/>
            <a:ext cx="6521410" cy="793790"/>
          </a:xfrm>
          <a:prstGeom prst="rect">
            <a:avLst/>
          </a:prstGeom>
        </p:spPr>
      </p:pic>
      <p:sp>
        <p:nvSpPr>
          <p:cNvPr id="5" name="Text 2"/>
          <p:cNvSpPr/>
          <p:nvPr/>
        </p:nvSpPr>
        <p:spPr>
          <a:xfrm>
            <a:off x="992148" y="4204097"/>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Scan the Text</a:t>
            </a:r>
            <a:endParaRPr lang="en-US" sz="1950" dirty="0"/>
          </a:p>
        </p:txBody>
      </p:sp>
      <p:sp>
        <p:nvSpPr>
          <p:cNvPr id="6" name="Text 3"/>
          <p:cNvSpPr/>
          <p:nvPr/>
        </p:nvSpPr>
        <p:spPr>
          <a:xfrm>
            <a:off x="992148" y="4633317"/>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Read the main text character by character.</a:t>
            </a:r>
            <a:endParaRPr lang="en-US" sz="1550" dirty="0"/>
          </a:p>
        </p:txBody>
      </p:sp>
      <p:pic>
        <p:nvPicPr>
          <p:cNvPr id="7" name="Image 1" descr="preencoded.png">    </p:cNvPr>
          <p:cNvPicPr>
            <a:picLocks noChangeAspect="1"/>
          </p:cNvPicPr>
          <p:nvPr/>
        </p:nvPicPr>
        <p:blipFill>
          <a:blip r:embed="rId2"/>
          <a:stretch>
            <a:fillRect/>
          </a:stretch>
        </p:blipFill>
        <p:spPr>
          <a:xfrm>
            <a:off x="7315200" y="3211949"/>
            <a:ext cx="6521410" cy="793790"/>
          </a:xfrm>
          <a:prstGeom prst="rect">
            <a:avLst/>
          </a:prstGeom>
        </p:spPr>
      </p:pic>
      <p:sp>
        <p:nvSpPr>
          <p:cNvPr id="8" name="Text 4"/>
          <p:cNvSpPr/>
          <p:nvPr/>
        </p:nvSpPr>
        <p:spPr>
          <a:xfrm>
            <a:off x="7513558" y="4204097"/>
            <a:ext cx="2602706"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Compare Characters</a:t>
            </a:r>
            <a:endParaRPr lang="en-US" sz="1950" dirty="0"/>
          </a:p>
        </p:txBody>
      </p:sp>
      <p:sp>
        <p:nvSpPr>
          <p:cNvPr id="9" name="Text 5"/>
          <p:cNvSpPr/>
          <p:nvPr/>
        </p:nvSpPr>
        <p:spPr>
          <a:xfrm>
            <a:off x="7513558" y="4633317"/>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Match text characters with the pattern.</a:t>
            </a:r>
            <a:endParaRPr lang="en-US" sz="1550" dirty="0"/>
          </a:p>
        </p:txBody>
      </p:sp>
      <p:pic>
        <p:nvPicPr>
          <p:cNvPr id="10" name="Image 2" descr="preencoded.png">    </p:cNvPr>
          <p:cNvPicPr>
            <a:picLocks noChangeAspect="1"/>
          </p:cNvPicPr>
          <p:nvPr/>
        </p:nvPicPr>
        <p:blipFill>
          <a:blip r:embed="rId3"/>
          <a:stretch>
            <a:fillRect/>
          </a:stretch>
        </p:blipFill>
        <p:spPr>
          <a:xfrm>
            <a:off x="793790" y="5149215"/>
            <a:ext cx="6521410" cy="793790"/>
          </a:xfrm>
          <a:prstGeom prst="rect">
            <a:avLst/>
          </a:prstGeom>
        </p:spPr>
      </p:pic>
      <p:sp>
        <p:nvSpPr>
          <p:cNvPr id="11" name="Text 6"/>
          <p:cNvSpPr/>
          <p:nvPr/>
        </p:nvSpPr>
        <p:spPr>
          <a:xfrm>
            <a:off x="992148" y="6141363"/>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Efficient Skip</a:t>
            </a:r>
            <a:endParaRPr lang="en-US" sz="1950" dirty="0"/>
          </a:p>
        </p:txBody>
      </p:sp>
      <p:sp>
        <p:nvSpPr>
          <p:cNvPr id="12" name="Text 7"/>
          <p:cNvSpPr/>
          <p:nvPr/>
        </p:nvSpPr>
        <p:spPr>
          <a:xfrm>
            <a:off x="992148" y="6570583"/>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If no match, use the LPS table to jump ahead.</a:t>
            </a:r>
            <a:endParaRPr lang="en-US" sz="1550" dirty="0"/>
          </a:p>
        </p:txBody>
      </p:sp>
      <p:pic>
        <p:nvPicPr>
          <p:cNvPr id="13" name="Image 3" descr="preencoded.png">    </p:cNvPr>
          <p:cNvPicPr>
            <a:picLocks noChangeAspect="1"/>
          </p:cNvPicPr>
          <p:nvPr/>
        </p:nvPicPr>
        <p:blipFill>
          <a:blip r:embed="rId4"/>
          <a:stretch>
            <a:fillRect/>
          </a:stretch>
        </p:blipFill>
        <p:spPr>
          <a:xfrm>
            <a:off x="7315200" y="5149215"/>
            <a:ext cx="6521410" cy="793790"/>
          </a:xfrm>
          <a:prstGeom prst="rect">
            <a:avLst/>
          </a:prstGeom>
        </p:spPr>
      </p:pic>
      <p:sp>
        <p:nvSpPr>
          <p:cNvPr id="14" name="Text 8"/>
          <p:cNvSpPr/>
          <p:nvPr/>
        </p:nvSpPr>
        <p:spPr>
          <a:xfrm>
            <a:off x="7513558" y="6141363"/>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Find a Match!</a:t>
            </a:r>
            <a:endParaRPr lang="en-US" sz="1950" dirty="0"/>
          </a:p>
        </p:txBody>
      </p:sp>
      <p:sp>
        <p:nvSpPr>
          <p:cNvPr id="15" name="Text 9"/>
          <p:cNvSpPr/>
          <p:nvPr/>
        </p:nvSpPr>
        <p:spPr>
          <a:xfrm>
            <a:off x="7513558" y="6570583"/>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Report the location where the pattern is found.</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878217"/>
            <a:ext cx="4442103" cy="496133"/>
          </a:xfrm>
          <a:prstGeom prst="rect">
            <a:avLst/>
          </a:prstGeom>
          <a:noFill/>
          <a:ln/>
        </p:spPr>
        <p:txBody>
          <a:bodyPr wrap="none" lIns="0" tIns="0" rIns="0" bIns="0" rtlCol="0" anchor="t"/>
          <a:lstStyle/>
          <a:p>
            <a:pPr algn="l" indent="0" marL="0">
              <a:lnSpc>
                <a:spcPts val="3900"/>
              </a:lnSpc>
              <a:buNone/>
            </a:pPr>
            <a:r>
              <a:rPr lang="en-US" sz="3100" b="1" dirty="0">
                <a:solidFill>
                  <a:srgbClr val="438951"/>
                </a:solidFill>
                <a:latin typeface="Fraunces Extra Bold" pitchFamily="34" charset="0"/>
                <a:ea typeface="Fraunces Extra Bold" pitchFamily="34" charset="-122"/>
                <a:cs typeface="Fraunces Extra Bold" pitchFamily="34" charset="-120"/>
              </a:rPr>
              <a:t>3 Complexity Analysis</a:t>
            </a:r>
            <a:endParaRPr lang="en-US" sz="3100" dirty="0"/>
          </a:p>
        </p:txBody>
      </p:sp>
      <p:sp>
        <p:nvSpPr>
          <p:cNvPr id="3" name="Shape 1"/>
          <p:cNvSpPr/>
          <p:nvPr/>
        </p:nvSpPr>
        <p:spPr>
          <a:xfrm>
            <a:off x="793790" y="3771186"/>
            <a:ext cx="4215289" cy="1580078"/>
          </a:xfrm>
          <a:prstGeom prst="roundRect">
            <a:avLst>
              <a:gd name="adj" fmla="val 11305"/>
            </a:avLst>
          </a:prstGeom>
          <a:solidFill>
            <a:srgbClr val="E8F3E8"/>
          </a:solidFill>
          <a:ln/>
        </p:spPr>
      </p:sp>
      <p:sp>
        <p:nvSpPr>
          <p:cNvPr id="4" name="Text 2"/>
          <p:cNvSpPr/>
          <p:nvPr/>
        </p:nvSpPr>
        <p:spPr>
          <a:xfrm>
            <a:off x="992148" y="3969544"/>
            <a:ext cx="257746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Preprocessing (LPS)</a:t>
            </a:r>
            <a:endParaRPr lang="en-US" sz="1950" dirty="0"/>
          </a:p>
        </p:txBody>
      </p:sp>
      <p:sp>
        <p:nvSpPr>
          <p:cNvPr id="5" name="Text 3"/>
          <p:cNvSpPr/>
          <p:nvPr/>
        </p:nvSpPr>
        <p:spPr>
          <a:xfrm>
            <a:off x="992148" y="4398764"/>
            <a:ext cx="3818573"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Time: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O(m)</a:t>
            </a:r>
            <a:endParaRPr lang="en-US" sz="1550" dirty="0"/>
          </a:p>
        </p:txBody>
      </p:sp>
      <p:sp>
        <p:nvSpPr>
          <p:cNvPr id="6" name="Text 4"/>
          <p:cNvSpPr/>
          <p:nvPr/>
        </p:nvSpPr>
        <p:spPr>
          <a:xfrm>
            <a:off x="992148" y="4835366"/>
            <a:ext cx="3818573"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Space: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O(m)</a:t>
            </a:r>
            <a:endParaRPr lang="en-US" sz="1550" dirty="0"/>
          </a:p>
        </p:txBody>
      </p:sp>
      <p:sp>
        <p:nvSpPr>
          <p:cNvPr id="7" name="Shape 5"/>
          <p:cNvSpPr/>
          <p:nvPr/>
        </p:nvSpPr>
        <p:spPr>
          <a:xfrm>
            <a:off x="5207437" y="3771186"/>
            <a:ext cx="4215408" cy="1580078"/>
          </a:xfrm>
          <a:prstGeom prst="roundRect">
            <a:avLst>
              <a:gd name="adj" fmla="val 11305"/>
            </a:avLst>
          </a:prstGeom>
          <a:solidFill>
            <a:srgbClr val="E8F3E8"/>
          </a:solidFill>
          <a:ln/>
        </p:spPr>
      </p:sp>
      <p:sp>
        <p:nvSpPr>
          <p:cNvPr id="8" name="Text 6"/>
          <p:cNvSpPr/>
          <p:nvPr/>
        </p:nvSpPr>
        <p:spPr>
          <a:xfrm>
            <a:off x="5405795" y="396954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Search</a:t>
            </a:r>
            <a:endParaRPr lang="en-US" sz="1950" dirty="0"/>
          </a:p>
        </p:txBody>
      </p:sp>
      <p:sp>
        <p:nvSpPr>
          <p:cNvPr id="9" name="Text 7"/>
          <p:cNvSpPr/>
          <p:nvPr/>
        </p:nvSpPr>
        <p:spPr>
          <a:xfrm>
            <a:off x="5405795" y="4398764"/>
            <a:ext cx="3818692"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Time: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O(n) worst case</a:t>
            </a:r>
            <a:endParaRPr lang="en-US" sz="1550" dirty="0"/>
          </a:p>
        </p:txBody>
      </p:sp>
      <p:sp>
        <p:nvSpPr>
          <p:cNvPr id="10" name="Text 8"/>
          <p:cNvSpPr/>
          <p:nvPr/>
        </p:nvSpPr>
        <p:spPr>
          <a:xfrm>
            <a:off x="5405795" y="4835366"/>
            <a:ext cx="3818692"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Space: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O(1) extra beyond LPS</a:t>
            </a:r>
            <a:endParaRPr lang="en-US" sz="1550" dirty="0"/>
          </a:p>
        </p:txBody>
      </p:sp>
      <p:sp>
        <p:nvSpPr>
          <p:cNvPr id="11" name="Shape 9"/>
          <p:cNvSpPr/>
          <p:nvPr/>
        </p:nvSpPr>
        <p:spPr>
          <a:xfrm>
            <a:off x="9621203" y="3771186"/>
            <a:ext cx="4215289" cy="1580078"/>
          </a:xfrm>
          <a:prstGeom prst="roundRect">
            <a:avLst>
              <a:gd name="adj" fmla="val 11305"/>
            </a:avLst>
          </a:prstGeom>
          <a:solidFill>
            <a:srgbClr val="E8F3E8"/>
          </a:solidFill>
          <a:ln/>
        </p:spPr>
      </p:sp>
      <p:sp>
        <p:nvSpPr>
          <p:cNvPr id="12" name="Text 10"/>
          <p:cNvSpPr/>
          <p:nvPr/>
        </p:nvSpPr>
        <p:spPr>
          <a:xfrm>
            <a:off x="9819561" y="396954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Total Complexity</a:t>
            </a:r>
            <a:endParaRPr lang="en-US" sz="1950" dirty="0"/>
          </a:p>
        </p:txBody>
      </p:sp>
      <p:sp>
        <p:nvSpPr>
          <p:cNvPr id="13" name="Text 11"/>
          <p:cNvSpPr/>
          <p:nvPr/>
        </p:nvSpPr>
        <p:spPr>
          <a:xfrm>
            <a:off x="9819561" y="4398764"/>
            <a:ext cx="3818573"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Time: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a:t>
            </a:r>
            <a:pPr algn="l" indent="0" marL="0">
              <a:lnSpc>
                <a:spcPts val="2500"/>
              </a:lnSpc>
              <a:buNone/>
            </a:pPr>
            <a:r>
              <a:rPr lang="en-US" sz="1550" dirty="0">
                <a:solidFill>
                  <a:srgbClr val="438951"/>
                </a:solidFill>
                <a:latin typeface="Nobile" pitchFamily="34" charset="0"/>
                <a:ea typeface="Nobile" pitchFamily="34" charset="-122"/>
                <a:cs typeface="Nobile" pitchFamily="34" charset="-120"/>
              </a:rPr>
              <a:t>O(n + m)</a:t>
            </a:r>
            <a:endParaRPr lang="en-US" sz="1550" dirty="0"/>
          </a:p>
        </p:txBody>
      </p:sp>
      <p:sp>
        <p:nvSpPr>
          <p:cNvPr id="14" name="Text 12"/>
          <p:cNvSpPr/>
          <p:nvPr/>
        </p:nvSpPr>
        <p:spPr>
          <a:xfrm>
            <a:off x="9819561" y="4835366"/>
            <a:ext cx="3818573" cy="317540"/>
          </a:xfrm>
          <a:prstGeom prst="rect">
            <a:avLst/>
          </a:prstGeom>
          <a:noFill/>
          <a:ln/>
        </p:spPr>
        <p:txBody>
          <a:bodyPr wrap="none" lIns="0" tIns="0" rIns="0" bIns="0" rtlCol="0" anchor="t"/>
          <a:lstStyle/>
          <a:p>
            <a:pPr algn="l" indent="0" marL="0">
              <a:lnSpc>
                <a:spcPts val="2500"/>
              </a:lnSpc>
              <a:buNone/>
            </a:pPr>
            <a:r>
              <a:rPr lang="en-US" sz="1550" b="1" dirty="0">
                <a:solidFill>
                  <a:srgbClr val="405449"/>
                </a:solidFill>
                <a:latin typeface="Nobile" pitchFamily="34" charset="0"/>
                <a:ea typeface="Nobile" pitchFamily="34" charset="-122"/>
                <a:cs typeface="Nobile" pitchFamily="34" charset="-120"/>
              </a:rPr>
              <a:t>Space:</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O(m)</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7357" y="522684"/>
            <a:ext cx="4333399" cy="473393"/>
          </a:xfrm>
          <a:prstGeom prst="rect">
            <a:avLst/>
          </a:prstGeom>
          <a:noFill/>
          <a:ln/>
        </p:spPr>
        <p:txBody>
          <a:bodyPr wrap="none" lIns="0" tIns="0" rIns="0" bIns="0" rtlCol="0" anchor="t"/>
          <a:lstStyle/>
          <a:p>
            <a:pPr algn="l" indent="0" marL="0">
              <a:lnSpc>
                <a:spcPts val="3700"/>
              </a:lnSpc>
              <a:buNone/>
            </a:pPr>
            <a:r>
              <a:rPr lang="en-US" sz="2950" b="1" dirty="0">
                <a:solidFill>
                  <a:srgbClr val="438951"/>
                </a:solidFill>
                <a:latin typeface="Fraunces Extra Bold" pitchFamily="34" charset="0"/>
                <a:ea typeface="Fraunces Extra Bold" pitchFamily="34" charset="-122"/>
                <a:cs typeface="Fraunces Extra Bold" pitchFamily="34" charset="-120"/>
              </a:rPr>
              <a:t>4 Proof of Correctness</a:t>
            </a:r>
            <a:endParaRPr lang="en-US" sz="2950" dirty="0"/>
          </a:p>
        </p:txBody>
      </p:sp>
      <p:sp>
        <p:nvSpPr>
          <p:cNvPr id="3" name="Text 1"/>
          <p:cNvSpPr/>
          <p:nvPr/>
        </p:nvSpPr>
        <p:spPr>
          <a:xfrm>
            <a:off x="757357" y="1374696"/>
            <a:ext cx="13115687" cy="605790"/>
          </a:xfrm>
          <a:prstGeom prst="rect">
            <a:avLst/>
          </a:prstGeom>
          <a:noFill/>
          <a:ln/>
        </p:spPr>
        <p:txBody>
          <a:bodyPr wrap="square" lIns="0" tIns="0" rIns="0" bIns="0" rtlCol="0" anchor="t"/>
          <a:lstStyle/>
          <a:p>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The Knuth-Morris-Pratt (KMP) algorithm works correctly and efficiently because it cleverly avoids wasting time on redundant comparisons. Here's a simplified breakdown:</a:t>
            </a:r>
            <a:endParaRPr lang="en-US" sz="1450" dirty="0"/>
          </a:p>
        </p:txBody>
      </p:sp>
      <p:sp>
        <p:nvSpPr>
          <p:cNvPr id="4" name="Text 2"/>
          <p:cNvSpPr/>
          <p:nvPr/>
        </p:nvSpPr>
        <p:spPr>
          <a:xfrm>
            <a:off x="757357" y="2193488"/>
            <a:ext cx="13115687" cy="302895"/>
          </a:xfrm>
          <a:prstGeom prst="rect">
            <a:avLst/>
          </a:prstGeom>
          <a:noFill/>
          <a:ln/>
        </p:spPr>
        <p:txBody>
          <a:bodyPr wrap="none" lIns="0" tIns="0" rIns="0" bIns="0" rtlCol="0" anchor="t"/>
          <a:lstStyle/>
          <a:p>
            <a:pPr algn="l" indent="0" marL="0">
              <a:lnSpc>
                <a:spcPts val="2350"/>
              </a:lnSpc>
              <a:buNone/>
            </a:pPr>
            <a:r>
              <a:rPr lang="en-US" sz="1450" b="1" dirty="0">
                <a:solidFill>
                  <a:srgbClr val="405449"/>
                </a:solidFill>
                <a:latin typeface="Nobile" pitchFamily="34" charset="0"/>
                <a:ea typeface="Nobile" pitchFamily="34" charset="-122"/>
                <a:cs typeface="Nobile" pitchFamily="34" charset="-120"/>
              </a:rPr>
              <a:t>How KMP Ensures Correctness:</a:t>
            </a:r>
            <a:endParaRPr lang="en-US" sz="1450" dirty="0"/>
          </a:p>
        </p:txBody>
      </p:sp>
      <p:sp>
        <p:nvSpPr>
          <p:cNvPr id="5" name="Text 3"/>
          <p:cNvSpPr/>
          <p:nvPr/>
        </p:nvSpPr>
        <p:spPr>
          <a:xfrm>
            <a:off x="757357" y="2709386"/>
            <a:ext cx="13115687" cy="605790"/>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When KMP finds a mismatch between the text and the pattern, it doesn't just start the pattern search from scratch at the next character in the text.</a:t>
            </a:r>
            <a:endParaRPr lang="en-US" sz="1450" dirty="0"/>
          </a:p>
        </p:txBody>
      </p:sp>
      <p:sp>
        <p:nvSpPr>
          <p:cNvPr id="6" name="Text 4"/>
          <p:cNvSpPr/>
          <p:nvPr/>
        </p:nvSpPr>
        <p:spPr>
          <a:xfrm>
            <a:off x="757357" y="3381375"/>
            <a:ext cx="13115687" cy="605790"/>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Instead, it uses a pre-calculated "failure function" (often called the Longest Proper Prefix that is also a Suffix, or LPS array) to figure out how much of the pattern has *already* matched a suffix of the text examined so far.</a:t>
            </a:r>
            <a:endParaRPr lang="en-US" sz="1450" dirty="0"/>
          </a:p>
        </p:txBody>
      </p:sp>
      <p:sp>
        <p:nvSpPr>
          <p:cNvPr id="7" name="Text 5"/>
          <p:cNvSpPr/>
          <p:nvPr/>
        </p:nvSpPr>
        <p:spPr>
          <a:xfrm>
            <a:off x="757357" y="4053364"/>
            <a:ext cx="13115687" cy="605790"/>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This means it can shift the pattern forward to a position where a known prefix of the pattern aligns with a suffix of the previously matched text segment. This smart shift guarantees that no potential matches are missed.</a:t>
            </a:r>
            <a:endParaRPr lang="en-US" sz="1450" dirty="0"/>
          </a:p>
        </p:txBody>
      </p:sp>
      <p:sp>
        <p:nvSpPr>
          <p:cNvPr id="8" name="Text 6"/>
          <p:cNvSpPr/>
          <p:nvPr/>
        </p:nvSpPr>
        <p:spPr>
          <a:xfrm>
            <a:off x="757357" y="4725353"/>
            <a:ext cx="13115687" cy="605790"/>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Essentially, it "knows" where to continue looking in the pattern without ever having to re-examine characters in the main text that it has already processed.</a:t>
            </a:r>
            <a:endParaRPr lang="en-US" sz="1450" dirty="0"/>
          </a:p>
        </p:txBody>
      </p:sp>
      <p:sp>
        <p:nvSpPr>
          <p:cNvPr id="9" name="Text 7"/>
          <p:cNvSpPr/>
          <p:nvPr/>
        </p:nvSpPr>
        <p:spPr>
          <a:xfrm>
            <a:off x="757357" y="5544145"/>
            <a:ext cx="13115687" cy="302895"/>
          </a:xfrm>
          <a:prstGeom prst="rect">
            <a:avLst/>
          </a:prstGeom>
          <a:noFill/>
          <a:ln/>
        </p:spPr>
        <p:txBody>
          <a:bodyPr wrap="none" lIns="0" tIns="0" rIns="0" bIns="0" rtlCol="0" anchor="t"/>
          <a:lstStyle/>
          <a:p>
            <a:pPr algn="l" indent="0" marL="0">
              <a:lnSpc>
                <a:spcPts val="2350"/>
              </a:lnSpc>
              <a:buNone/>
            </a:pPr>
            <a:r>
              <a:rPr lang="en-US" sz="1450" b="1" dirty="0">
                <a:solidFill>
                  <a:srgbClr val="405449"/>
                </a:solidFill>
                <a:latin typeface="Nobile" pitchFamily="34" charset="0"/>
                <a:ea typeface="Nobile" pitchFamily="34" charset="-122"/>
                <a:cs typeface="Nobile" pitchFamily="34" charset="-120"/>
              </a:rPr>
              <a:t>How KMP Ensures Efficiency:</a:t>
            </a:r>
            <a:endParaRPr lang="en-US" sz="1450" dirty="0"/>
          </a:p>
        </p:txBody>
      </p:sp>
      <p:sp>
        <p:nvSpPr>
          <p:cNvPr id="10" name="Text 8"/>
          <p:cNvSpPr/>
          <p:nvPr/>
        </p:nvSpPr>
        <p:spPr>
          <a:xfrm>
            <a:off x="757357" y="6060043"/>
            <a:ext cx="13115687" cy="302895"/>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The key to KMP's efficiency is that the text pointer (index `i`) never moves backward. It only ever moves forward.</a:t>
            </a:r>
            <a:endParaRPr lang="en-US" sz="1450" dirty="0"/>
          </a:p>
        </p:txBody>
      </p:sp>
      <p:sp>
        <p:nvSpPr>
          <p:cNvPr id="11" name="Text 9"/>
          <p:cNvSpPr/>
          <p:nvPr/>
        </p:nvSpPr>
        <p:spPr>
          <a:xfrm>
            <a:off x="757357" y="6429137"/>
            <a:ext cx="13115687" cy="302895"/>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When a mismatch occurs, only the pattern pointer (index `j`) is reset based on the LPS array. This operation takes constant time.</a:t>
            </a:r>
            <a:endParaRPr lang="en-US" sz="1450" dirty="0"/>
          </a:p>
        </p:txBody>
      </p:sp>
      <p:sp>
        <p:nvSpPr>
          <p:cNvPr id="12" name="Text 10"/>
          <p:cNvSpPr/>
          <p:nvPr/>
        </p:nvSpPr>
        <p:spPr>
          <a:xfrm>
            <a:off x="757357" y="6798231"/>
            <a:ext cx="13115687" cy="908685"/>
          </a:xfrm>
          <a:prstGeom prst="rect">
            <a:avLst/>
          </a:prstGeom>
          <a:noFill/>
          <a:ln/>
        </p:spPr>
        <p:txBody>
          <a:bodyPr wrap="square" lIns="0" tIns="0" rIns="0" bIns="0" rtlCol="0" anchor="t"/>
          <a:lstStyle/>
          <a:p>
            <a:pPr algn="l" marL="342900" indent="-342900">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Because both the text pointer and the pattern pointer (in total) only advance through their respective strings at most once, the algorithm completes its search in a time proportional to the sum of the lengths of the text (n) and the pattern (m). This makes it significantly faster than simpler string searching methods in worst-case scenarios.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90180" y="638889"/>
            <a:ext cx="2451378" cy="306348"/>
          </a:xfrm>
          <a:prstGeom prst="rect">
            <a:avLst/>
          </a:prstGeom>
          <a:noFill/>
          <a:ln/>
        </p:spPr>
        <p:txBody>
          <a:bodyPr wrap="none" lIns="0" tIns="0" rIns="0" bIns="0" rtlCol="0" anchor="t"/>
          <a:lstStyle/>
          <a:p>
            <a:pPr algn="l" indent="0" marL="0">
              <a:lnSpc>
                <a:spcPts val="2400"/>
              </a:lnSpc>
              <a:buNone/>
            </a:pPr>
            <a:r>
              <a:rPr lang="en-US" sz="1900" b="1" dirty="0">
                <a:solidFill>
                  <a:srgbClr val="438951"/>
                </a:solidFill>
                <a:latin typeface="Fraunces Extra Bold" pitchFamily="34" charset="0"/>
                <a:ea typeface="Fraunces Extra Bold" pitchFamily="34" charset="-122"/>
                <a:cs typeface="Fraunces Extra Bold" pitchFamily="34" charset="-120"/>
              </a:rPr>
              <a:t>5 Pseudocode</a:t>
            </a:r>
            <a:endParaRPr lang="en-US" sz="1900" dirty="0"/>
          </a:p>
        </p:txBody>
      </p:sp>
      <p:sp>
        <p:nvSpPr>
          <p:cNvPr id="3" name="Text 1"/>
          <p:cNvSpPr/>
          <p:nvPr/>
        </p:nvSpPr>
        <p:spPr>
          <a:xfrm>
            <a:off x="490180" y="1239322"/>
            <a:ext cx="6675596" cy="595551"/>
          </a:xfrm>
          <a:prstGeom prst="rect">
            <a:avLst/>
          </a:prstGeom>
          <a:noFill/>
          <a:ln/>
        </p:spPr>
        <p:txBody>
          <a:bodyPr wrap="square" lIns="0" tIns="0" rIns="0" bIns="0" rtlCol="0" anchor="t"/>
          <a:lstStyle/>
          <a:p>
            <a:pPr algn="l" indent="0" marL="0">
              <a:lnSpc>
                <a:spcPts val="1500"/>
              </a:lnSpc>
              <a:buNone/>
            </a:pPr>
            <a:r>
              <a:rPr lang="en-US" sz="950" dirty="0">
                <a:solidFill>
                  <a:srgbClr val="405449"/>
                </a:solidFill>
                <a:latin typeface="Nobile" pitchFamily="34" charset="0"/>
                <a:ea typeface="Nobile" pitchFamily="34" charset="-122"/>
                <a:cs typeface="Nobile" pitchFamily="34" charset="-120"/>
              </a:rPr>
              <a:t>This first algorithm, </a:t>
            </a:r>
            <a:pPr algn="l" indent="0" marL="0">
              <a:lnSpc>
                <a:spcPts val="150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ComputeLPS</a:t>
            </a:r>
            <a:pPr algn="l" indent="0" marL="0">
              <a:lnSpc>
                <a:spcPts val="1500"/>
              </a:lnSpc>
              <a:buNone/>
            </a:pPr>
            <a:r>
              <a:rPr lang="en-US" sz="950" dirty="0">
                <a:solidFill>
                  <a:srgbClr val="405449"/>
                </a:solidFill>
                <a:latin typeface="Nobile" pitchFamily="34" charset="0"/>
                <a:ea typeface="Nobile" pitchFamily="34" charset="-122"/>
                <a:cs typeface="Nobile" pitchFamily="34" charset="-120"/>
              </a:rPr>
              <a:t>, is a helper function that builds the "Longest Proper Prefix that is also a Suffix" (LPS) array for the search pattern. This array tells the main KMP search algorithm how many characters to shift the pattern when a mismatch occurs, without losing potential matches.</a:t>
            </a:r>
            <a:endParaRPr lang="en-US" sz="950" dirty="0"/>
          </a:p>
        </p:txBody>
      </p:sp>
      <p:sp>
        <p:nvSpPr>
          <p:cNvPr id="4" name="Text 2"/>
          <p:cNvSpPr/>
          <p:nvPr/>
        </p:nvSpPr>
        <p:spPr>
          <a:xfrm>
            <a:off x="490180" y="1957388"/>
            <a:ext cx="1947267" cy="229791"/>
          </a:xfrm>
          <a:prstGeom prst="rect">
            <a:avLst/>
          </a:prstGeom>
          <a:noFill/>
          <a:ln/>
        </p:spPr>
        <p:txBody>
          <a:bodyPr wrap="none" lIns="0" tIns="0" rIns="0" bIns="0" rtlCol="0" anchor="t"/>
          <a:lstStyle/>
          <a:p>
            <a:pPr algn="l" indent="0" marL="0">
              <a:lnSpc>
                <a:spcPts val="1800"/>
              </a:lnSpc>
              <a:buNone/>
            </a:pPr>
            <a:r>
              <a:rPr lang="en-US" sz="1400" b="1" dirty="0">
                <a:solidFill>
                  <a:srgbClr val="3B4540"/>
                </a:solidFill>
                <a:latin typeface="Fraunces Extra Bold" pitchFamily="34" charset="0"/>
                <a:ea typeface="Fraunces Extra Bold" pitchFamily="34" charset="-122"/>
                <a:cs typeface="Fraunces Extra Bold" pitchFamily="34" charset="-120"/>
              </a:rPr>
              <a:t>5.1 LPS Computation</a:t>
            </a:r>
            <a:endParaRPr lang="en-US" sz="1400" dirty="0"/>
          </a:p>
        </p:txBody>
      </p:sp>
      <p:sp>
        <p:nvSpPr>
          <p:cNvPr id="5" name="Text 3"/>
          <p:cNvSpPr/>
          <p:nvPr/>
        </p:nvSpPr>
        <p:spPr>
          <a:xfrm>
            <a:off x="490180" y="2236113"/>
            <a:ext cx="2203609" cy="191453"/>
          </a:xfrm>
          <a:prstGeom prst="rect">
            <a:avLst/>
          </a:prstGeom>
          <a:noFill/>
          <a:ln/>
        </p:spPr>
        <p:txBody>
          <a:bodyPr wrap="none" lIns="0" tIns="0" rIns="0" bIns="0" rtlCol="0" anchor="t"/>
          <a:lstStyle/>
          <a:p>
            <a:pPr algn="l" indent="0" marL="0">
              <a:lnSpc>
                <a:spcPts val="1500"/>
              </a:lnSpc>
              <a:buNone/>
            </a:pPr>
            <a:r>
              <a:rPr lang="en-US" sz="1200" b="1" dirty="0">
                <a:solidFill>
                  <a:srgbClr val="3B4540"/>
                </a:solidFill>
                <a:latin typeface="Fraunces Extra Bold" pitchFamily="34" charset="0"/>
                <a:ea typeface="Fraunces Extra Bold" pitchFamily="34" charset="-122"/>
                <a:cs typeface="Fraunces Extra Bold" pitchFamily="34" charset="-120"/>
              </a:rPr>
              <a:t>Algorithm 1 ComputeLPS(P)</a:t>
            </a:r>
            <a:endParaRPr lang="en-US" sz="1200" dirty="0"/>
          </a:p>
        </p:txBody>
      </p:sp>
      <p:sp>
        <p:nvSpPr>
          <p:cNvPr id="6" name="Shape 4"/>
          <p:cNvSpPr/>
          <p:nvPr/>
        </p:nvSpPr>
        <p:spPr>
          <a:xfrm>
            <a:off x="490180" y="2565440"/>
            <a:ext cx="6675596" cy="3319463"/>
          </a:xfrm>
          <a:prstGeom prst="roundRect">
            <a:avLst>
              <a:gd name="adj" fmla="val 3323"/>
            </a:avLst>
          </a:prstGeom>
          <a:solidFill>
            <a:srgbClr val="EDF2ED"/>
          </a:solidFill>
          <a:ln/>
        </p:spPr>
      </p:sp>
      <p:sp>
        <p:nvSpPr>
          <p:cNvPr id="7" name="Shape 5"/>
          <p:cNvSpPr/>
          <p:nvPr/>
        </p:nvSpPr>
        <p:spPr>
          <a:xfrm>
            <a:off x="484108" y="2565440"/>
            <a:ext cx="6687741" cy="3319463"/>
          </a:xfrm>
          <a:prstGeom prst="roundRect">
            <a:avLst>
              <a:gd name="adj" fmla="val 554"/>
            </a:avLst>
          </a:prstGeom>
          <a:solidFill>
            <a:srgbClr val="EDF2ED"/>
          </a:solidFill>
          <a:ln/>
        </p:spPr>
      </p:sp>
      <p:sp>
        <p:nvSpPr>
          <p:cNvPr id="8" name="Text 6"/>
          <p:cNvSpPr/>
          <p:nvPr/>
        </p:nvSpPr>
        <p:spPr>
          <a:xfrm>
            <a:off x="606623" y="2657356"/>
            <a:ext cx="6442710" cy="3135630"/>
          </a:xfrm>
          <a:prstGeom prst="rect">
            <a:avLst/>
          </a:prstGeom>
          <a:noFill/>
          <a:ln/>
        </p:spPr>
        <p:txBody>
          <a:bodyPr wrap="square" lIns="0" tIns="0" rIns="0" bIns="0" rtlCol="0" anchor="t"/>
          <a:lstStyle/>
          <a:p>
            <a:pPr algn="l" indent="0" marL="0">
              <a:lnSpc>
                <a:spcPts val="150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1: m ← |P|, LPS[0] ← 0, len ← 0              // Get pattern length (m), initialize LPS array (first element always 0), and a variable 'len' to track length of current matching prefix/suffix2: for i ← 1 to m − 1 do                     // Loop through the pattern 'P' from the second character (index 1) to the end3:   while len &gt; 0 and P[i] ̸= P[len] do     // If we have a current match length ('len' &gt; 0) but current characters P[i] and P[len] don't match4:     len ← LPS[len − 1]                    // 'len' is reduced by looking at the LPS value of the previous character. This is like "backtracking" in the pattern.5:   end while                               // End of while loop6:   if P[i] = P[len] then                   // If the current characters P[i] and P[len] match7:     len ← len + 1                         // Increase 'len' as we found a longer matching prefix/suffix8:     LPS[i] ← len                          // Store the new 'len' in LPS array for the current index 'i'9:   else                                    // If characters don't match and 'len' was 0 (no current prefix/suffix match)10:    LPS[i] ← 0                            // Set LPS value for current index 'i' to 011:  end if                                   // End of if statement12: end for                                   // End of for loop13: return LPS                                // Return the computed LPS array</a:t>
            </a:r>
            <a:endParaRPr lang="en-US" sz="950" dirty="0"/>
          </a:p>
        </p:txBody>
      </p:sp>
      <p:sp>
        <p:nvSpPr>
          <p:cNvPr id="9" name="Text 7"/>
          <p:cNvSpPr/>
          <p:nvPr/>
        </p:nvSpPr>
        <p:spPr>
          <a:xfrm>
            <a:off x="7472243" y="1239322"/>
            <a:ext cx="6675596" cy="595551"/>
          </a:xfrm>
          <a:prstGeom prst="rect">
            <a:avLst/>
          </a:prstGeom>
          <a:noFill/>
          <a:ln/>
        </p:spPr>
        <p:txBody>
          <a:bodyPr wrap="square" lIns="0" tIns="0" rIns="0" bIns="0" rtlCol="0" anchor="t"/>
          <a:lstStyle/>
          <a:p>
            <a:pPr algn="l" indent="0" marL="0">
              <a:lnSpc>
                <a:spcPts val="1500"/>
              </a:lnSpc>
              <a:buNone/>
            </a:pPr>
            <a:r>
              <a:rPr lang="en-US" sz="950" dirty="0">
                <a:solidFill>
                  <a:srgbClr val="405449"/>
                </a:solidFill>
                <a:latin typeface="Nobile" pitchFamily="34" charset="0"/>
                <a:ea typeface="Nobile" pitchFamily="34" charset="-122"/>
                <a:cs typeface="Nobile" pitchFamily="34" charset="-120"/>
              </a:rPr>
              <a:t>This second algorithm, </a:t>
            </a:r>
            <a:pPr algn="l" indent="0" marL="0">
              <a:lnSpc>
                <a:spcPts val="150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KMP-Search</a:t>
            </a:r>
            <a:pPr algn="l" indent="0" marL="0">
              <a:lnSpc>
                <a:spcPts val="1500"/>
              </a:lnSpc>
              <a:buNone/>
            </a:pPr>
            <a:r>
              <a:rPr lang="en-US" sz="950" dirty="0">
                <a:solidFill>
                  <a:srgbClr val="405449"/>
                </a:solidFill>
                <a:latin typeface="Nobile" pitchFamily="34" charset="0"/>
                <a:ea typeface="Nobile" pitchFamily="34" charset="-122"/>
                <a:cs typeface="Nobile" pitchFamily="34" charset="-120"/>
              </a:rPr>
              <a:t>, uses the LPS array (computed by the first algorithm) to efficiently find all occurrences of pattern `P` within text `T`. It avoids re-checking characters that have already been matched, making it very fast.</a:t>
            </a:r>
            <a:endParaRPr lang="en-US" sz="950" dirty="0"/>
          </a:p>
        </p:txBody>
      </p:sp>
      <p:sp>
        <p:nvSpPr>
          <p:cNvPr id="10" name="Text 8"/>
          <p:cNvSpPr/>
          <p:nvPr/>
        </p:nvSpPr>
        <p:spPr>
          <a:xfrm>
            <a:off x="7472243" y="1957388"/>
            <a:ext cx="1838444" cy="229791"/>
          </a:xfrm>
          <a:prstGeom prst="rect">
            <a:avLst/>
          </a:prstGeom>
          <a:noFill/>
          <a:ln/>
        </p:spPr>
        <p:txBody>
          <a:bodyPr wrap="none" lIns="0" tIns="0" rIns="0" bIns="0" rtlCol="0" anchor="t"/>
          <a:lstStyle/>
          <a:p>
            <a:pPr algn="l" indent="0" marL="0">
              <a:lnSpc>
                <a:spcPts val="1800"/>
              </a:lnSpc>
              <a:buNone/>
            </a:pPr>
            <a:r>
              <a:rPr lang="en-US" sz="1400" b="1" dirty="0">
                <a:solidFill>
                  <a:srgbClr val="3B4540"/>
                </a:solidFill>
                <a:latin typeface="Fraunces Extra Bold" pitchFamily="34" charset="0"/>
                <a:ea typeface="Fraunces Extra Bold" pitchFamily="34" charset="-122"/>
                <a:cs typeface="Fraunces Extra Bold" pitchFamily="34" charset="-120"/>
              </a:rPr>
              <a:t>5.2 Search</a:t>
            </a:r>
            <a:endParaRPr lang="en-US" sz="1400" dirty="0"/>
          </a:p>
        </p:txBody>
      </p:sp>
      <p:sp>
        <p:nvSpPr>
          <p:cNvPr id="11" name="Text 9"/>
          <p:cNvSpPr/>
          <p:nvPr/>
        </p:nvSpPr>
        <p:spPr>
          <a:xfrm>
            <a:off x="7472243" y="2236113"/>
            <a:ext cx="2382203" cy="191453"/>
          </a:xfrm>
          <a:prstGeom prst="rect">
            <a:avLst/>
          </a:prstGeom>
          <a:noFill/>
          <a:ln/>
        </p:spPr>
        <p:txBody>
          <a:bodyPr wrap="none" lIns="0" tIns="0" rIns="0" bIns="0" rtlCol="0" anchor="t"/>
          <a:lstStyle/>
          <a:p>
            <a:pPr algn="l" indent="0" marL="0">
              <a:lnSpc>
                <a:spcPts val="1500"/>
              </a:lnSpc>
              <a:buNone/>
            </a:pPr>
            <a:r>
              <a:rPr lang="en-US" sz="1200" b="1" dirty="0">
                <a:solidFill>
                  <a:srgbClr val="3B4540"/>
                </a:solidFill>
                <a:latin typeface="Fraunces Extra Bold" pitchFamily="34" charset="0"/>
                <a:ea typeface="Fraunces Extra Bold" pitchFamily="34" charset="-122"/>
                <a:cs typeface="Fraunces Extra Bold" pitchFamily="34" charset="-120"/>
              </a:rPr>
              <a:t>Algorithm 2 KMP-Search(T, P)</a:t>
            </a:r>
            <a:endParaRPr lang="en-US" sz="1200" dirty="0"/>
          </a:p>
        </p:txBody>
      </p:sp>
      <p:sp>
        <p:nvSpPr>
          <p:cNvPr id="12" name="Shape 10"/>
          <p:cNvSpPr/>
          <p:nvPr/>
        </p:nvSpPr>
        <p:spPr>
          <a:xfrm>
            <a:off x="7472243" y="2565440"/>
            <a:ext cx="6675596" cy="4887278"/>
          </a:xfrm>
          <a:prstGeom prst="roundRect">
            <a:avLst>
              <a:gd name="adj" fmla="val 2257"/>
            </a:avLst>
          </a:prstGeom>
          <a:solidFill>
            <a:srgbClr val="EDF2ED"/>
          </a:solidFill>
          <a:ln/>
        </p:spPr>
      </p:sp>
      <p:sp>
        <p:nvSpPr>
          <p:cNvPr id="13" name="Shape 11"/>
          <p:cNvSpPr/>
          <p:nvPr/>
        </p:nvSpPr>
        <p:spPr>
          <a:xfrm>
            <a:off x="7466171" y="2565440"/>
            <a:ext cx="6687741" cy="4887278"/>
          </a:xfrm>
          <a:prstGeom prst="roundRect">
            <a:avLst>
              <a:gd name="adj" fmla="val 376"/>
            </a:avLst>
          </a:prstGeom>
          <a:solidFill>
            <a:srgbClr val="EDF2ED"/>
          </a:solidFill>
          <a:ln/>
        </p:spPr>
      </p:sp>
      <p:sp>
        <p:nvSpPr>
          <p:cNvPr id="14" name="Text 12"/>
          <p:cNvSpPr/>
          <p:nvPr/>
        </p:nvSpPr>
        <p:spPr>
          <a:xfrm>
            <a:off x="7588687" y="2657356"/>
            <a:ext cx="6442710" cy="4703445"/>
          </a:xfrm>
          <a:prstGeom prst="rect">
            <a:avLst/>
          </a:prstGeom>
          <a:noFill/>
          <a:ln/>
        </p:spPr>
        <p:txBody>
          <a:bodyPr wrap="square" lIns="0" tIns="0" rIns="0" bIns="0" rtlCol="0" anchor="t"/>
          <a:lstStyle/>
          <a:p>
            <a:pPr algn="l" indent="0" marL="0">
              <a:lnSpc>
                <a:spcPts val="150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1: n ← |T|, m ← |P|, LPS ← ComputeLPS(P)      // Get lengths of text (n) and pattern (m), then compute the LPS array for P2: i ← 0, j ← 0, matches ← [ ]                // Initialize text pointer (i), pattern pointer (j), and an empty list to store match starting positions3: while i &lt; n do                              // Loop while the text pointer 'i' hasn't reached the end of the text 'T'4:   if T[i] = P[j] then                       // If the characters at the current text and pattern pointers match5:     i ← i + 1                             // Advance text pointer6:     j ← j + 1                             // Advance pattern pointer7:     if j = m then                         // If the entire pattern 'P' has been matched (j equals pattern length 'm')8:       matches.append(i − j)               // Add the starting index of the match (current text pointer - pattern length) to the list9:       j ← LPS[m − 1]                      // Reset pattern pointer 'j' using the LPS array to prepare for finding the next potential match10:    end if                                 // End of inner if statement11:  else if j &gt; 0 then                       // If characters didn't match, AND the pattern pointer 'j' is not at the beginning (meaning we had some previous matches)12:    j ← LPS[j − 1]                        // Reset pattern pointer 'j' using the LPS array to shift the pattern correctly13:  else                                    // If characters didn't match, AND the pattern pointer 'j' is at the beginning (no previous matches)14:    i ← i + 1                             // Just advance the text pointer 'i' and try matching from the beginning of the pattern again15:  end if                                   // End of if statement16: end while                                 // End of while loop17: return matches                            // Return the list of all found match starting positions</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04255"/>
            <a:ext cx="3969425" cy="496133"/>
          </a:xfrm>
          <a:prstGeom prst="rect">
            <a:avLst/>
          </a:prstGeom>
          <a:noFill/>
          <a:ln/>
        </p:spPr>
        <p:txBody>
          <a:bodyPr wrap="none" lIns="0" tIns="0" rIns="0" bIns="0" rtlCol="0" anchor="t"/>
          <a:lstStyle/>
          <a:p>
            <a:pPr algn="l" indent="0" marL="0">
              <a:lnSpc>
                <a:spcPts val="3900"/>
              </a:lnSpc>
              <a:buNone/>
            </a:pPr>
            <a:r>
              <a:rPr lang="en-US" sz="3100" b="1" dirty="0">
                <a:solidFill>
                  <a:srgbClr val="438951"/>
                </a:solidFill>
                <a:latin typeface="Fraunces Extra Bold" pitchFamily="34" charset="0"/>
                <a:ea typeface="Fraunces Extra Bold" pitchFamily="34" charset="-122"/>
                <a:cs typeface="Fraunces Extra Bold" pitchFamily="34" charset="-120"/>
              </a:rPr>
              <a:t>6 Edge Cases</a:t>
            </a:r>
            <a:endParaRPr lang="en-US" sz="3100" dirty="0"/>
          </a:p>
        </p:txBody>
      </p:sp>
      <p:sp>
        <p:nvSpPr>
          <p:cNvPr id="3" name="Shape 1"/>
          <p:cNvSpPr/>
          <p:nvPr/>
        </p:nvSpPr>
        <p:spPr>
          <a:xfrm>
            <a:off x="793790" y="1597223"/>
            <a:ext cx="6422231" cy="1506736"/>
          </a:xfrm>
          <a:prstGeom prst="roundRect">
            <a:avLst>
              <a:gd name="adj" fmla="val 7282"/>
            </a:avLst>
          </a:prstGeom>
          <a:solidFill>
            <a:srgbClr val="FAFFFA"/>
          </a:solidFill>
          <a:ln w="22860">
            <a:solidFill>
              <a:srgbClr val="CED9CE"/>
            </a:solidFill>
            <a:prstDash val="solid"/>
          </a:ln>
        </p:spPr>
      </p:sp>
      <p:sp>
        <p:nvSpPr>
          <p:cNvPr id="4" name="Shape 2"/>
          <p:cNvSpPr/>
          <p:nvPr/>
        </p:nvSpPr>
        <p:spPr>
          <a:xfrm>
            <a:off x="770930" y="1597223"/>
            <a:ext cx="91440" cy="1506736"/>
          </a:xfrm>
          <a:prstGeom prst="roundRect">
            <a:avLst>
              <a:gd name="adj" fmla="val 195349"/>
            </a:avLst>
          </a:prstGeom>
          <a:solidFill>
            <a:srgbClr val="438951"/>
          </a:solidFill>
          <a:ln/>
        </p:spPr>
      </p:sp>
      <p:sp>
        <p:nvSpPr>
          <p:cNvPr id="5" name="Text 3"/>
          <p:cNvSpPr/>
          <p:nvPr/>
        </p:nvSpPr>
        <p:spPr>
          <a:xfrm>
            <a:off x="1083588" y="1818442"/>
            <a:ext cx="2667714"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Empty Pattern (m=0)</a:t>
            </a:r>
            <a:endParaRPr lang="en-US" sz="1950" dirty="0"/>
          </a:p>
        </p:txBody>
      </p:sp>
      <p:sp>
        <p:nvSpPr>
          <p:cNvPr id="6" name="Text 4"/>
          <p:cNvSpPr/>
          <p:nvPr/>
        </p:nvSpPr>
        <p:spPr>
          <a:xfrm>
            <a:off x="1083588" y="2247662"/>
            <a:ext cx="5911215"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An empty pattern is considered invalid and will not be processed.</a:t>
            </a:r>
            <a:endParaRPr lang="en-US" sz="1550" dirty="0"/>
          </a:p>
        </p:txBody>
      </p:sp>
      <p:sp>
        <p:nvSpPr>
          <p:cNvPr id="7" name="Shape 5"/>
          <p:cNvSpPr/>
          <p:nvPr/>
        </p:nvSpPr>
        <p:spPr>
          <a:xfrm>
            <a:off x="7414379" y="1597223"/>
            <a:ext cx="6422231" cy="1506736"/>
          </a:xfrm>
          <a:prstGeom prst="roundRect">
            <a:avLst>
              <a:gd name="adj" fmla="val 7282"/>
            </a:avLst>
          </a:prstGeom>
          <a:solidFill>
            <a:srgbClr val="FAFFFA"/>
          </a:solidFill>
          <a:ln w="22860">
            <a:solidFill>
              <a:srgbClr val="CED9CE"/>
            </a:solidFill>
            <a:prstDash val="solid"/>
          </a:ln>
        </p:spPr>
      </p:sp>
      <p:sp>
        <p:nvSpPr>
          <p:cNvPr id="8" name="Shape 6"/>
          <p:cNvSpPr/>
          <p:nvPr/>
        </p:nvSpPr>
        <p:spPr>
          <a:xfrm>
            <a:off x="7391519" y="1597223"/>
            <a:ext cx="91440" cy="1506736"/>
          </a:xfrm>
          <a:prstGeom prst="roundRect">
            <a:avLst>
              <a:gd name="adj" fmla="val 195349"/>
            </a:avLst>
          </a:prstGeom>
          <a:solidFill>
            <a:srgbClr val="438951"/>
          </a:solidFill>
          <a:ln/>
        </p:spPr>
      </p:sp>
      <p:sp>
        <p:nvSpPr>
          <p:cNvPr id="9" name="Text 7"/>
          <p:cNvSpPr/>
          <p:nvPr/>
        </p:nvSpPr>
        <p:spPr>
          <a:xfrm>
            <a:off x="7704177" y="1818442"/>
            <a:ext cx="413706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Pattern Longer Than Text (m &gt; n)</a:t>
            </a:r>
            <a:endParaRPr lang="en-US" sz="1950" dirty="0"/>
          </a:p>
        </p:txBody>
      </p:sp>
      <p:sp>
        <p:nvSpPr>
          <p:cNvPr id="10" name="Text 8"/>
          <p:cNvSpPr/>
          <p:nvPr/>
        </p:nvSpPr>
        <p:spPr>
          <a:xfrm>
            <a:off x="7704177" y="2247662"/>
            <a:ext cx="5911215"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If the pattern is longer than the text being searched, no matches are possible.</a:t>
            </a:r>
            <a:endParaRPr lang="en-US" sz="1550" dirty="0"/>
          </a:p>
        </p:txBody>
      </p:sp>
      <p:sp>
        <p:nvSpPr>
          <p:cNvPr id="11" name="Shape 9"/>
          <p:cNvSpPr/>
          <p:nvPr/>
        </p:nvSpPr>
        <p:spPr>
          <a:xfrm>
            <a:off x="793790" y="3302318"/>
            <a:ext cx="6422231" cy="1506736"/>
          </a:xfrm>
          <a:prstGeom prst="roundRect">
            <a:avLst>
              <a:gd name="adj" fmla="val 7282"/>
            </a:avLst>
          </a:prstGeom>
          <a:solidFill>
            <a:srgbClr val="FAFFFA"/>
          </a:solidFill>
          <a:ln w="22860">
            <a:solidFill>
              <a:srgbClr val="CED9CE"/>
            </a:solidFill>
            <a:prstDash val="solid"/>
          </a:ln>
        </p:spPr>
      </p:sp>
      <p:sp>
        <p:nvSpPr>
          <p:cNvPr id="12" name="Shape 10"/>
          <p:cNvSpPr/>
          <p:nvPr/>
        </p:nvSpPr>
        <p:spPr>
          <a:xfrm>
            <a:off x="770930" y="3302318"/>
            <a:ext cx="91440" cy="1506736"/>
          </a:xfrm>
          <a:prstGeom prst="roundRect">
            <a:avLst>
              <a:gd name="adj" fmla="val 195349"/>
            </a:avLst>
          </a:prstGeom>
          <a:solidFill>
            <a:srgbClr val="438951"/>
          </a:solidFill>
          <a:ln/>
        </p:spPr>
      </p:sp>
      <p:sp>
        <p:nvSpPr>
          <p:cNvPr id="13" name="Text 11"/>
          <p:cNvSpPr/>
          <p:nvPr/>
        </p:nvSpPr>
        <p:spPr>
          <a:xfrm>
            <a:off x="1083588" y="3523536"/>
            <a:ext cx="3356610"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Highly Repetitive Patterns</a:t>
            </a:r>
            <a:endParaRPr lang="en-US" sz="1950" dirty="0"/>
          </a:p>
        </p:txBody>
      </p:sp>
      <p:sp>
        <p:nvSpPr>
          <p:cNvPr id="14" name="Text 12"/>
          <p:cNvSpPr/>
          <p:nvPr/>
        </p:nvSpPr>
        <p:spPr>
          <a:xfrm>
            <a:off x="1083588" y="3952756"/>
            <a:ext cx="5911215"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Even with patterns like "AAAA", KMP maintains its efficiency because of how the LPS array handles pattern shifts.</a:t>
            </a:r>
            <a:endParaRPr lang="en-US" sz="1550" dirty="0"/>
          </a:p>
        </p:txBody>
      </p:sp>
      <p:sp>
        <p:nvSpPr>
          <p:cNvPr id="15" name="Shape 13"/>
          <p:cNvSpPr/>
          <p:nvPr/>
        </p:nvSpPr>
        <p:spPr>
          <a:xfrm>
            <a:off x="7414379" y="3302318"/>
            <a:ext cx="6422231" cy="1506736"/>
          </a:xfrm>
          <a:prstGeom prst="roundRect">
            <a:avLst>
              <a:gd name="adj" fmla="val 7282"/>
            </a:avLst>
          </a:prstGeom>
          <a:solidFill>
            <a:srgbClr val="FAFFFA"/>
          </a:solidFill>
          <a:ln w="22860">
            <a:solidFill>
              <a:srgbClr val="CED9CE"/>
            </a:solidFill>
            <a:prstDash val="solid"/>
          </a:ln>
        </p:spPr>
      </p:sp>
      <p:sp>
        <p:nvSpPr>
          <p:cNvPr id="16" name="Shape 14"/>
          <p:cNvSpPr/>
          <p:nvPr/>
        </p:nvSpPr>
        <p:spPr>
          <a:xfrm>
            <a:off x="7391519" y="3302318"/>
            <a:ext cx="91440" cy="1506736"/>
          </a:xfrm>
          <a:prstGeom prst="roundRect">
            <a:avLst>
              <a:gd name="adj" fmla="val 195349"/>
            </a:avLst>
          </a:prstGeom>
          <a:solidFill>
            <a:srgbClr val="438951"/>
          </a:solidFill>
          <a:ln/>
        </p:spPr>
      </p:sp>
      <p:sp>
        <p:nvSpPr>
          <p:cNvPr id="17" name="Text 15"/>
          <p:cNvSpPr/>
          <p:nvPr/>
        </p:nvSpPr>
        <p:spPr>
          <a:xfrm>
            <a:off x="7704177" y="3523536"/>
            <a:ext cx="2674858"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Overlapping Matches</a:t>
            </a:r>
            <a:endParaRPr lang="en-US" sz="1950" dirty="0"/>
          </a:p>
        </p:txBody>
      </p:sp>
      <p:sp>
        <p:nvSpPr>
          <p:cNvPr id="18" name="Text 16"/>
          <p:cNvSpPr/>
          <p:nvPr/>
        </p:nvSpPr>
        <p:spPr>
          <a:xfrm>
            <a:off x="7704177" y="3952756"/>
            <a:ext cx="5911215"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The algorithm correctly identifies and accounts for all overlapping occurrences of the pattern within the text.</a:t>
            </a:r>
            <a:endParaRPr lang="en-US" sz="1550" dirty="0"/>
          </a:p>
        </p:txBody>
      </p:sp>
      <p:sp>
        <p:nvSpPr>
          <p:cNvPr id="19" name="Shape 17"/>
          <p:cNvSpPr/>
          <p:nvPr/>
        </p:nvSpPr>
        <p:spPr>
          <a:xfrm>
            <a:off x="793790" y="5131444"/>
            <a:ext cx="13042821" cy="32385"/>
          </a:xfrm>
          <a:prstGeom prst="rect">
            <a:avLst/>
          </a:prstGeom>
          <a:solidFill>
            <a:srgbClr val="405449">
              <a:alpha val="50000"/>
            </a:srgbClr>
          </a:solidFill>
          <a:ln/>
        </p:spPr>
      </p:sp>
      <p:sp>
        <p:nvSpPr>
          <p:cNvPr id="20" name="Text 18"/>
          <p:cNvSpPr/>
          <p:nvPr/>
        </p:nvSpPr>
        <p:spPr>
          <a:xfrm>
            <a:off x="793790" y="5461397"/>
            <a:ext cx="5571411" cy="496133"/>
          </a:xfrm>
          <a:prstGeom prst="rect">
            <a:avLst/>
          </a:prstGeom>
          <a:noFill/>
          <a:ln/>
        </p:spPr>
        <p:txBody>
          <a:bodyPr wrap="none" lIns="0" tIns="0" rIns="0" bIns="0" rtlCol="0" anchor="t"/>
          <a:lstStyle/>
          <a:p>
            <a:pPr algn="l" indent="0" marL="0">
              <a:lnSpc>
                <a:spcPts val="3900"/>
              </a:lnSpc>
              <a:buNone/>
            </a:pPr>
            <a:r>
              <a:rPr lang="en-US" sz="3100" b="1" dirty="0">
                <a:solidFill>
                  <a:srgbClr val="438951"/>
                </a:solidFill>
                <a:latin typeface="Fraunces Extra Bold" pitchFamily="34" charset="0"/>
                <a:ea typeface="Fraunces Extra Bold" pitchFamily="34" charset="-122"/>
                <a:cs typeface="Fraunces Extra Bold" pitchFamily="34" charset="-120"/>
              </a:rPr>
              <a:t>7 Implementation Overview</a:t>
            </a:r>
            <a:endParaRPr lang="en-US" sz="3100" dirty="0"/>
          </a:p>
        </p:txBody>
      </p:sp>
      <p:sp>
        <p:nvSpPr>
          <p:cNvPr id="21" name="Text 19"/>
          <p:cNvSpPr/>
          <p:nvPr/>
        </p:nvSpPr>
        <p:spPr>
          <a:xfrm>
            <a:off x="793790" y="6255187"/>
            <a:ext cx="13042821" cy="127015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Our KMP algorithm is implemented in Python (see kmp.py). It's designed as a flexible tool that allows users to easily find all occurrences of a pattern, locate the first match, count total matches, or even search for multiple patterns simultaneously. The system also automatically standardizes text input (e.g., converts to uppercase) and optimizes performance by preparing the search pattern just once for each search task.</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2025-12-01T09:59:45Z</dcterms:created>
  <dcterms:modified xsi:type="dcterms:W3CDTF">2025-12-01T09:59:45Z</dcterms:modified>
</cp:coreProperties>
</file>